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Object Sans Bold Italics" charset="1" panose="00000300000000000000"/>
      <p:regular r:id="rId18"/>
    </p:embeddedFont>
    <p:embeddedFont>
      <p:font typeface="Object Sans Italics" charset="1" panose="00000300000000000000"/>
      <p:regular r:id="rId19"/>
    </p:embeddedFont>
    <p:embeddedFont>
      <p:font typeface="DM Sans" charset="1" panose="00000000000000000000"/>
      <p:regular r:id="rId20"/>
    </p:embeddedFont>
    <p:embeddedFont>
      <p:font typeface="DM Sans Bold" charset="1" panose="0000000000000000000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svg>
</file>

<file path=ppt/media/image11.jpeg>
</file>

<file path=ppt/media/image12.png>
</file>

<file path=ppt/media/image13.svg>
</file>

<file path=ppt/media/image14.jpe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../media/image20.png" Type="http://schemas.openxmlformats.org/officeDocument/2006/relationships/image"/><Relationship Id="rId7" Target="../media/image21.png" Type="http://schemas.openxmlformats.org/officeDocument/2006/relationships/image"/><Relationship Id="rId8" Target="../media/image22.png" Type="http://schemas.openxmlformats.org/officeDocument/2006/relationships/image"/><Relationship Id="rId9" Target="../media/image23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11.jpe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Relationship Id="rId7" Target="../media/image3.png" Type="http://schemas.openxmlformats.org/officeDocument/2006/relationships/image"/><Relationship Id="rId8" Target="../media/image4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12.png" Type="http://schemas.openxmlformats.org/officeDocument/2006/relationships/image"/><Relationship Id="rId5" Target="../media/image13.svg" Type="http://schemas.openxmlformats.org/officeDocument/2006/relationships/image"/><Relationship Id="rId6" Target="../media/image14.jpeg" Type="http://schemas.openxmlformats.org/officeDocument/2006/relationships/image"/><Relationship Id="rId7" Target="../media/image5.png" Type="http://schemas.openxmlformats.org/officeDocument/2006/relationships/image"/><Relationship Id="rId8" Target="../media/image6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14.jpe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Relationship Id="rId7" Target="../media/image12.png" Type="http://schemas.openxmlformats.org/officeDocument/2006/relationships/image"/><Relationship Id="rId8" Target="../media/image13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9.png" Type="http://schemas.openxmlformats.org/officeDocument/2006/relationships/image"/><Relationship Id="rId5" Target="../media/image10.svg" Type="http://schemas.openxmlformats.org/officeDocument/2006/relationships/image"/><Relationship Id="rId6" Target="../media/image14.jpeg" Type="http://schemas.openxmlformats.org/officeDocument/2006/relationships/image"/><Relationship Id="rId7" Target="../media/image15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14.jpeg" Type="http://schemas.openxmlformats.org/officeDocument/2006/relationships/image"/><Relationship Id="rId5" Target="../media/image16.pn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7.jpeg" Type="http://schemas.openxmlformats.org/officeDocument/2006/relationships/image"/><Relationship Id="rId5" Target="../media/image9.png" Type="http://schemas.openxmlformats.org/officeDocument/2006/relationships/image"/><Relationship Id="rId6" Target="../media/image10.svg" Type="http://schemas.openxmlformats.org/officeDocument/2006/relationships/image"/><Relationship Id="rId7" Target="../media/image1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9.png" Type="http://schemas.openxmlformats.org/officeDocument/2006/relationships/image"/><Relationship Id="rId5" Target="../media/image10.svg" Type="http://schemas.openxmlformats.org/officeDocument/2006/relationships/image"/><Relationship Id="rId6" Target="../media/image1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E0E0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853635" y="0"/>
            <a:ext cx="8434365" cy="10287000"/>
            <a:chOff x="0" y="0"/>
            <a:chExt cx="666419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66419" cy="812800"/>
            </a:xfrm>
            <a:custGeom>
              <a:avLst/>
              <a:gdLst/>
              <a:ahLst/>
              <a:cxnLst/>
              <a:rect r="r" b="b" t="t" l="l"/>
              <a:pathLst>
                <a:path h="812800" w="666419">
                  <a:moveTo>
                    <a:pt x="0" y="0"/>
                  </a:moveTo>
                  <a:lnTo>
                    <a:pt x="666419" y="0"/>
                  </a:lnTo>
                  <a:lnTo>
                    <a:pt x="666419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2"/>
              <a:stretch>
                <a:fillRect l="-68983" t="0" r="-56356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9843083" y="0"/>
            <a:ext cx="8444917" cy="10287000"/>
            <a:chOff x="0" y="0"/>
            <a:chExt cx="2224176" cy="270933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224176" cy="2709333"/>
            </a:xfrm>
            <a:custGeom>
              <a:avLst/>
              <a:gdLst/>
              <a:ahLst/>
              <a:cxnLst/>
              <a:rect r="r" b="b" t="t" l="l"/>
              <a:pathLst>
                <a:path h="2709333" w="2224176">
                  <a:moveTo>
                    <a:pt x="0" y="0"/>
                  </a:moveTo>
                  <a:lnTo>
                    <a:pt x="2224176" y="0"/>
                  </a:lnTo>
                  <a:lnTo>
                    <a:pt x="2224176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0E0E0E">
                    <a:alpha val="100000"/>
                  </a:srgbClr>
                </a:gs>
                <a:gs pos="100000">
                  <a:srgbClr val="0E0E0E">
                    <a:alpha val="15000"/>
                  </a:srgbClr>
                </a:gs>
              </a:gsLst>
              <a:lin ang="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2224176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2843260" y="3437757"/>
            <a:ext cx="10545346" cy="12398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284"/>
              </a:lnSpc>
            </a:pPr>
            <a:r>
              <a:rPr lang="en-US" b="true" sz="9284" i="true">
                <a:solidFill>
                  <a:srgbClr val="FFFFFF"/>
                </a:solidFill>
                <a:latin typeface="Object Sans Bold Italics"/>
                <a:ea typeface="Object Sans Bold Italics"/>
                <a:cs typeface="Object Sans Bold Italics"/>
                <a:sym typeface="Object Sans Bold Italics"/>
              </a:rPr>
              <a:t>CARMATCH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7345925" y="7967459"/>
            <a:ext cx="5015420" cy="2319541"/>
            <a:chOff x="0" y="0"/>
            <a:chExt cx="651256" cy="30119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51256" cy="301194"/>
            </a:xfrm>
            <a:custGeom>
              <a:avLst/>
              <a:gdLst/>
              <a:ahLst/>
              <a:cxnLst/>
              <a:rect r="r" b="b" t="t" l="l"/>
              <a:pathLst>
                <a:path h="301194" w="651256">
                  <a:moveTo>
                    <a:pt x="203200" y="0"/>
                  </a:moveTo>
                  <a:lnTo>
                    <a:pt x="651256" y="0"/>
                  </a:lnTo>
                  <a:lnTo>
                    <a:pt x="448056" y="301194"/>
                  </a:lnTo>
                  <a:lnTo>
                    <a:pt x="0" y="301194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1477B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101600" y="-38100"/>
              <a:ext cx="448056" cy="3392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1065907" y="0"/>
            <a:ext cx="8579979" cy="5985256"/>
            <a:chOff x="0" y="0"/>
            <a:chExt cx="431767" cy="30119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31767" cy="301194"/>
            </a:xfrm>
            <a:custGeom>
              <a:avLst/>
              <a:gdLst/>
              <a:ahLst/>
              <a:cxnLst/>
              <a:rect r="r" b="b" t="t" l="l"/>
              <a:pathLst>
                <a:path h="301194" w="431767">
                  <a:moveTo>
                    <a:pt x="203200" y="0"/>
                  </a:moveTo>
                  <a:lnTo>
                    <a:pt x="431767" y="0"/>
                  </a:lnTo>
                  <a:lnTo>
                    <a:pt x="228567" y="301194"/>
                  </a:lnTo>
                  <a:lnTo>
                    <a:pt x="0" y="301194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1477B3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101600" y="-38100"/>
              <a:ext cx="228567" cy="3392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7657476" y="4046574"/>
            <a:ext cx="11713131" cy="5437031"/>
          </a:xfrm>
          <a:custGeom>
            <a:avLst/>
            <a:gdLst/>
            <a:ahLst/>
            <a:cxnLst/>
            <a:rect r="r" b="b" t="t" l="l"/>
            <a:pathLst>
              <a:path h="5437031" w="11713131">
                <a:moveTo>
                  <a:pt x="0" y="0"/>
                </a:moveTo>
                <a:lnTo>
                  <a:pt x="11713131" y="0"/>
                </a:lnTo>
                <a:lnTo>
                  <a:pt x="11713131" y="5437031"/>
                </a:lnTo>
                <a:lnTo>
                  <a:pt x="0" y="543703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9242" t="-51395" r="-23268" b="-14776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5400065" y="1178629"/>
            <a:ext cx="1913334" cy="337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00"/>
              </a:lnSpc>
            </a:pPr>
            <a:r>
              <a:rPr lang="en-US" b="true" sz="2400" i="true">
                <a:solidFill>
                  <a:srgbClr val="FFFFFF"/>
                </a:solidFill>
                <a:latin typeface="Object Sans Bold Italics"/>
                <a:ea typeface="Object Sans Bold Italics"/>
                <a:cs typeface="Object Sans Bold Italics"/>
                <a:sym typeface="Object Sans Bold Italics"/>
              </a:rPr>
              <a:t>05/09/2025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14816819" y="8657857"/>
            <a:ext cx="2442481" cy="600443"/>
          </a:xfrm>
          <a:custGeom>
            <a:avLst/>
            <a:gdLst/>
            <a:ahLst/>
            <a:cxnLst/>
            <a:rect r="r" b="b" t="t" l="l"/>
            <a:pathLst>
              <a:path h="600443" w="2442481">
                <a:moveTo>
                  <a:pt x="0" y="0"/>
                </a:moveTo>
                <a:lnTo>
                  <a:pt x="2442481" y="0"/>
                </a:lnTo>
                <a:lnTo>
                  <a:pt x="2442481" y="600443"/>
                </a:lnTo>
                <a:lnTo>
                  <a:pt x="0" y="60044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7" id="17"/>
          <p:cNvSpPr/>
          <p:nvPr/>
        </p:nvSpPr>
        <p:spPr>
          <a:xfrm flipH="false" flipV="false" rot="0">
            <a:off x="1028700" y="2992628"/>
            <a:ext cx="1465547" cy="1538265"/>
          </a:xfrm>
          <a:custGeom>
            <a:avLst/>
            <a:gdLst/>
            <a:ahLst/>
            <a:cxnLst/>
            <a:rect r="r" b="b" t="t" l="l"/>
            <a:pathLst>
              <a:path h="1538265" w="1465547">
                <a:moveTo>
                  <a:pt x="0" y="0"/>
                </a:moveTo>
                <a:lnTo>
                  <a:pt x="1465547" y="0"/>
                </a:lnTo>
                <a:lnTo>
                  <a:pt x="1465547" y="1538265"/>
                </a:lnTo>
                <a:lnTo>
                  <a:pt x="0" y="153826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1028700" y="6016009"/>
            <a:ext cx="2406372" cy="9410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9"/>
              </a:lnSpc>
            </a:pPr>
            <a:r>
              <a:rPr lang="en-US" sz="2699" i="true">
                <a:solidFill>
                  <a:srgbClr val="FFFFFF"/>
                </a:solidFill>
                <a:latin typeface="Object Sans Italics"/>
                <a:ea typeface="Object Sans Italics"/>
                <a:cs typeface="Object Sans Italics"/>
                <a:sym typeface="Object Sans Italics"/>
              </a:rPr>
              <a:t>Mario Fica</a:t>
            </a:r>
          </a:p>
          <a:p>
            <a:pPr algn="l">
              <a:lnSpc>
                <a:spcPts val="3779"/>
              </a:lnSpc>
            </a:pPr>
            <a:r>
              <a:rPr lang="en-US" sz="2699" i="true">
                <a:solidFill>
                  <a:srgbClr val="FFFFFF"/>
                </a:solidFill>
                <a:latin typeface="Object Sans Italics"/>
                <a:ea typeface="Object Sans Italics"/>
                <a:cs typeface="Object Sans Italics"/>
                <a:sym typeface="Object Sans Italics"/>
              </a:rPr>
              <a:t>Ulises Rosales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1028700" y="8460640"/>
            <a:ext cx="4452117" cy="666589"/>
            <a:chOff x="0" y="0"/>
            <a:chExt cx="2011660" cy="301194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2011660" cy="301194"/>
            </a:xfrm>
            <a:custGeom>
              <a:avLst/>
              <a:gdLst/>
              <a:ahLst/>
              <a:cxnLst/>
              <a:rect r="r" b="b" t="t" l="l"/>
              <a:pathLst>
                <a:path h="301194" w="2011660">
                  <a:moveTo>
                    <a:pt x="203200" y="0"/>
                  </a:moveTo>
                  <a:lnTo>
                    <a:pt x="2011660" y="0"/>
                  </a:lnTo>
                  <a:lnTo>
                    <a:pt x="1808460" y="301194"/>
                  </a:lnTo>
                  <a:lnTo>
                    <a:pt x="0" y="301194"/>
                  </a:lnTo>
                  <a:lnTo>
                    <a:pt x="203200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006EB5">
                    <a:alpha val="100000"/>
                  </a:srgbClr>
                </a:gs>
                <a:gs pos="100000">
                  <a:srgbClr val="1CDA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1" id="21"/>
            <p:cNvSpPr txBox="true"/>
            <p:nvPr/>
          </p:nvSpPr>
          <p:spPr>
            <a:xfrm>
              <a:off x="101600" y="-38100"/>
              <a:ext cx="1808460" cy="3392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2" id="22"/>
          <p:cNvSpPr/>
          <p:nvPr/>
        </p:nvSpPr>
        <p:spPr>
          <a:xfrm flipH="false" flipV="false" rot="0">
            <a:off x="2978419" y="8219837"/>
            <a:ext cx="2675593" cy="481607"/>
          </a:xfrm>
          <a:custGeom>
            <a:avLst/>
            <a:gdLst/>
            <a:ahLst/>
            <a:cxnLst/>
            <a:rect r="r" b="b" t="t" l="l"/>
            <a:pathLst>
              <a:path h="481607" w="2675593">
                <a:moveTo>
                  <a:pt x="0" y="0"/>
                </a:moveTo>
                <a:lnTo>
                  <a:pt x="2675594" y="0"/>
                </a:lnTo>
                <a:lnTo>
                  <a:pt x="2675594" y="481607"/>
                </a:lnTo>
                <a:lnTo>
                  <a:pt x="0" y="48160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AutoShape 23" id="23"/>
          <p:cNvSpPr/>
          <p:nvPr/>
        </p:nvSpPr>
        <p:spPr>
          <a:xfrm>
            <a:off x="1028700" y="5711067"/>
            <a:ext cx="2226058" cy="0"/>
          </a:xfrm>
          <a:prstGeom prst="line">
            <a:avLst/>
          </a:prstGeom>
          <a:ln cap="rnd" w="47625">
            <a:solidFill>
              <a:srgbClr val="1CDA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24" id="24"/>
          <p:cNvSpPr/>
          <p:nvPr/>
        </p:nvSpPr>
        <p:spPr>
          <a:xfrm flipH="false" flipV="false" rot="-3353601">
            <a:off x="10116159" y="1992177"/>
            <a:ext cx="6544895" cy="1178081"/>
          </a:xfrm>
          <a:custGeom>
            <a:avLst/>
            <a:gdLst/>
            <a:ahLst/>
            <a:cxnLst/>
            <a:rect r="r" b="b" t="t" l="l"/>
            <a:pathLst>
              <a:path h="1178081" w="6544895">
                <a:moveTo>
                  <a:pt x="0" y="0"/>
                </a:moveTo>
                <a:lnTo>
                  <a:pt x="6544895" y="0"/>
                </a:lnTo>
                <a:lnTo>
                  <a:pt x="6544895" y="1178081"/>
                </a:lnTo>
                <a:lnTo>
                  <a:pt x="0" y="1178081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25" id="25"/>
          <p:cNvSpPr txBox="true"/>
          <p:nvPr/>
        </p:nvSpPr>
        <p:spPr>
          <a:xfrm rot="0">
            <a:off x="2494247" y="4009752"/>
            <a:ext cx="8054802" cy="11184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84"/>
              </a:lnSpc>
            </a:pPr>
          </a:p>
          <a:p>
            <a:pPr algn="l">
              <a:lnSpc>
                <a:spcPts val="4284"/>
              </a:lnSpc>
            </a:pPr>
            <a:r>
              <a:rPr lang="en-US" b="true" sz="4284" i="true">
                <a:solidFill>
                  <a:srgbClr val="FFFFFF"/>
                </a:solidFill>
                <a:latin typeface="Object Sans Bold Italics"/>
                <a:ea typeface="Object Sans Bold Italics"/>
                <a:cs typeface="Object Sans Bold Italics"/>
                <a:sym typeface="Object Sans Bold Italics"/>
              </a:rPr>
              <a:t>FASE 2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E0E0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816819" y="8657857"/>
            <a:ext cx="2442481" cy="600443"/>
          </a:xfrm>
          <a:custGeom>
            <a:avLst/>
            <a:gdLst/>
            <a:ahLst/>
            <a:cxnLst/>
            <a:rect r="r" b="b" t="t" l="l"/>
            <a:pathLst>
              <a:path h="600443" w="2442481">
                <a:moveTo>
                  <a:pt x="0" y="0"/>
                </a:moveTo>
                <a:lnTo>
                  <a:pt x="2442481" y="0"/>
                </a:lnTo>
                <a:lnTo>
                  <a:pt x="2442481" y="600443"/>
                </a:lnTo>
                <a:lnTo>
                  <a:pt x="0" y="60044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8591711"/>
            <a:ext cx="4452117" cy="666589"/>
            <a:chOff x="0" y="0"/>
            <a:chExt cx="2011660" cy="30119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011660" cy="301194"/>
            </a:xfrm>
            <a:custGeom>
              <a:avLst/>
              <a:gdLst/>
              <a:ahLst/>
              <a:cxnLst/>
              <a:rect r="r" b="b" t="t" l="l"/>
              <a:pathLst>
                <a:path h="301194" w="2011660">
                  <a:moveTo>
                    <a:pt x="203200" y="0"/>
                  </a:moveTo>
                  <a:lnTo>
                    <a:pt x="2011660" y="0"/>
                  </a:lnTo>
                  <a:lnTo>
                    <a:pt x="1808460" y="301194"/>
                  </a:lnTo>
                  <a:lnTo>
                    <a:pt x="0" y="301194"/>
                  </a:lnTo>
                  <a:lnTo>
                    <a:pt x="203200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006EB5">
                    <a:alpha val="100000"/>
                  </a:srgbClr>
                </a:gs>
                <a:gs pos="100000">
                  <a:srgbClr val="1CDAFF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101600" y="-38100"/>
              <a:ext cx="1808460" cy="3392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2340884" y="0"/>
            <a:ext cx="8832748" cy="2785654"/>
            <a:chOff x="0" y="0"/>
            <a:chExt cx="955026" cy="30119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55026" cy="301194"/>
            </a:xfrm>
            <a:custGeom>
              <a:avLst/>
              <a:gdLst/>
              <a:ahLst/>
              <a:cxnLst/>
              <a:rect r="r" b="b" t="t" l="l"/>
              <a:pathLst>
                <a:path h="301194" w="955026">
                  <a:moveTo>
                    <a:pt x="203200" y="0"/>
                  </a:moveTo>
                  <a:lnTo>
                    <a:pt x="955026" y="0"/>
                  </a:lnTo>
                  <a:lnTo>
                    <a:pt x="751826" y="301194"/>
                  </a:lnTo>
                  <a:lnTo>
                    <a:pt x="0" y="301194"/>
                  </a:lnTo>
                  <a:lnTo>
                    <a:pt x="203200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006EB5">
                    <a:alpha val="100000"/>
                  </a:srgbClr>
                </a:gs>
                <a:gs pos="100000">
                  <a:srgbClr val="1CDAFF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101600" y="-38100"/>
              <a:ext cx="751826" cy="3392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628673" y="340229"/>
            <a:ext cx="552546" cy="579962"/>
          </a:xfrm>
          <a:custGeom>
            <a:avLst/>
            <a:gdLst/>
            <a:ahLst/>
            <a:cxnLst/>
            <a:rect r="r" b="b" t="t" l="l"/>
            <a:pathLst>
              <a:path h="579962" w="552546">
                <a:moveTo>
                  <a:pt x="0" y="0"/>
                </a:moveTo>
                <a:lnTo>
                  <a:pt x="552546" y="0"/>
                </a:lnTo>
                <a:lnTo>
                  <a:pt x="552546" y="579962"/>
                </a:lnTo>
                <a:lnTo>
                  <a:pt x="0" y="5799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628673" y="1829012"/>
            <a:ext cx="12807183" cy="9566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00"/>
              </a:lnSpc>
            </a:pPr>
            <a:r>
              <a:rPr lang="en-US" b="true" sz="7100" i="true">
                <a:solidFill>
                  <a:srgbClr val="FFFFFF"/>
                </a:solidFill>
                <a:latin typeface="Object Sans Bold Italics"/>
                <a:ea typeface="Object Sans Bold Italics"/>
                <a:cs typeface="Object Sans Bold Italics"/>
                <a:sym typeface="Object Sans Bold Italics"/>
              </a:rPr>
              <a:t>TECNOLOGIAS USADAS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3204868" y="1560099"/>
            <a:ext cx="8832748" cy="2785654"/>
            <a:chOff x="0" y="0"/>
            <a:chExt cx="955026" cy="30119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955026" cy="301194"/>
            </a:xfrm>
            <a:custGeom>
              <a:avLst/>
              <a:gdLst/>
              <a:ahLst/>
              <a:cxnLst/>
              <a:rect r="r" b="b" t="t" l="l"/>
              <a:pathLst>
                <a:path h="301194" w="955026">
                  <a:moveTo>
                    <a:pt x="203200" y="0"/>
                  </a:moveTo>
                  <a:lnTo>
                    <a:pt x="955026" y="0"/>
                  </a:lnTo>
                  <a:lnTo>
                    <a:pt x="751826" y="301194"/>
                  </a:lnTo>
                  <a:lnTo>
                    <a:pt x="0" y="301194"/>
                  </a:lnTo>
                  <a:lnTo>
                    <a:pt x="203200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006EB5">
                    <a:alpha val="40000"/>
                  </a:srgbClr>
                </a:gs>
                <a:gs pos="100000">
                  <a:srgbClr val="1CDAFF">
                    <a:alpha val="4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101600" y="-38100"/>
              <a:ext cx="751826" cy="3392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0814676" y="6088611"/>
            <a:ext cx="5501319" cy="2503100"/>
          </a:xfrm>
          <a:custGeom>
            <a:avLst/>
            <a:gdLst/>
            <a:ahLst/>
            <a:cxnLst/>
            <a:rect r="r" b="b" t="t" l="l"/>
            <a:pathLst>
              <a:path h="2503100" w="5501319">
                <a:moveTo>
                  <a:pt x="0" y="0"/>
                </a:moveTo>
                <a:lnTo>
                  <a:pt x="5501319" y="0"/>
                </a:lnTo>
                <a:lnTo>
                  <a:pt x="5501319" y="2503100"/>
                </a:lnTo>
                <a:lnTo>
                  <a:pt x="0" y="25031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7032265" y="2934381"/>
            <a:ext cx="7355679" cy="2822742"/>
          </a:xfrm>
          <a:custGeom>
            <a:avLst/>
            <a:gdLst/>
            <a:ahLst/>
            <a:cxnLst/>
            <a:rect r="r" b="b" t="t" l="l"/>
            <a:pathLst>
              <a:path h="2822742" w="7355679">
                <a:moveTo>
                  <a:pt x="0" y="0"/>
                </a:moveTo>
                <a:lnTo>
                  <a:pt x="7355679" y="0"/>
                </a:lnTo>
                <a:lnTo>
                  <a:pt x="7355679" y="2822742"/>
                </a:lnTo>
                <a:lnTo>
                  <a:pt x="0" y="282274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5874655" y="5655661"/>
            <a:ext cx="3269345" cy="3269345"/>
          </a:xfrm>
          <a:custGeom>
            <a:avLst/>
            <a:gdLst/>
            <a:ahLst/>
            <a:cxnLst/>
            <a:rect r="r" b="b" t="t" l="l"/>
            <a:pathLst>
              <a:path h="3269345" w="3269345">
                <a:moveTo>
                  <a:pt x="0" y="0"/>
                </a:moveTo>
                <a:lnTo>
                  <a:pt x="3269345" y="0"/>
                </a:lnTo>
                <a:lnTo>
                  <a:pt x="3269345" y="3269344"/>
                </a:lnTo>
                <a:lnTo>
                  <a:pt x="0" y="326934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181219" y="2952926"/>
            <a:ext cx="3781149" cy="3781149"/>
          </a:xfrm>
          <a:custGeom>
            <a:avLst/>
            <a:gdLst/>
            <a:ahLst/>
            <a:cxnLst/>
            <a:rect r="r" b="b" t="t" l="l"/>
            <a:pathLst>
              <a:path h="3781149" w="3781149">
                <a:moveTo>
                  <a:pt x="0" y="0"/>
                </a:moveTo>
                <a:lnTo>
                  <a:pt x="3781149" y="0"/>
                </a:lnTo>
                <a:lnTo>
                  <a:pt x="3781149" y="3781148"/>
                </a:lnTo>
                <a:lnTo>
                  <a:pt x="0" y="378114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1181219" y="618881"/>
            <a:ext cx="1735338" cy="301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63"/>
              </a:lnSpc>
            </a:pPr>
            <a:r>
              <a:rPr lang="en-US" b="true" sz="2163" i="true">
                <a:solidFill>
                  <a:srgbClr val="FFFFFF"/>
                </a:solidFill>
                <a:latin typeface="Object Sans Bold Italics"/>
                <a:ea typeface="Object Sans Bold Italics"/>
                <a:cs typeface="Object Sans Bold Italics"/>
                <a:sym typeface="Object Sans Bold Italics"/>
              </a:rPr>
              <a:t>CARMATCH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E0E0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816819" y="8657857"/>
            <a:ext cx="2442481" cy="600443"/>
          </a:xfrm>
          <a:custGeom>
            <a:avLst/>
            <a:gdLst/>
            <a:ahLst/>
            <a:cxnLst/>
            <a:rect r="r" b="b" t="t" l="l"/>
            <a:pathLst>
              <a:path h="600443" w="2442481">
                <a:moveTo>
                  <a:pt x="0" y="0"/>
                </a:moveTo>
                <a:lnTo>
                  <a:pt x="2442481" y="0"/>
                </a:lnTo>
                <a:lnTo>
                  <a:pt x="2442481" y="600443"/>
                </a:lnTo>
                <a:lnTo>
                  <a:pt x="0" y="60044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8591711"/>
            <a:ext cx="4452117" cy="666589"/>
            <a:chOff x="0" y="0"/>
            <a:chExt cx="2011660" cy="30119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011660" cy="301194"/>
            </a:xfrm>
            <a:custGeom>
              <a:avLst/>
              <a:gdLst/>
              <a:ahLst/>
              <a:cxnLst/>
              <a:rect r="r" b="b" t="t" l="l"/>
              <a:pathLst>
                <a:path h="301194" w="2011660">
                  <a:moveTo>
                    <a:pt x="203200" y="0"/>
                  </a:moveTo>
                  <a:lnTo>
                    <a:pt x="2011660" y="0"/>
                  </a:lnTo>
                  <a:lnTo>
                    <a:pt x="1808460" y="301194"/>
                  </a:lnTo>
                  <a:lnTo>
                    <a:pt x="0" y="301194"/>
                  </a:lnTo>
                  <a:lnTo>
                    <a:pt x="203200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006EB5">
                    <a:alpha val="100000"/>
                  </a:srgbClr>
                </a:gs>
                <a:gs pos="100000">
                  <a:srgbClr val="1CDAFF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101600" y="-38100"/>
              <a:ext cx="1808460" cy="3392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-2091897" y="2596860"/>
            <a:ext cx="8832748" cy="2785654"/>
            <a:chOff x="0" y="0"/>
            <a:chExt cx="955026" cy="30119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55026" cy="301194"/>
            </a:xfrm>
            <a:custGeom>
              <a:avLst/>
              <a:gdLst/>
              <a:ahLst/>
              <a:cxnLst/>
              <a:rect r="r" b="b" t="t" l="l"/>
              <a:pathLst>
                <a:path h="301194" w="955026">
                  <a:moveTo>
                    <a:pt x="203200" y="0"/>
                  </a:moveTo>
                  <a:lnTo>
                    <a:pt x="955026" y="0"/>
                  </a:lnTo>
                  <a:lnTo>
                    <a:pt x="751826" y="301194"/>
                  </a:lnTo>
                  <a:lnTo>
                    <a:pt x="0" y="301194"/>
                  </a:lnTo>
                  <a:lnTo>
                    <a:pt x="203200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006EB5">
                    <a:alpha val="100000"/>
                  </a:srgbClr>
                </a:gs>
                <a:gs pos="100000">
                  <a:srgbClr val="1CDAFF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101600" y="-38100"/>
              <a:ext cx="751826" cy="3392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6918126" y="3548475"/>
            <a:ext cx="8030532" cy="9566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00"/>
              </a:lnSpc>
            </a:pPr>
            <a:r>
              <a:rPr lang="en-US" b="true" sz="7100" i="true">
                <a:solidFill>
                  <a:srgbClr val="FFFFFF"/>
                </a:solidFill>
                <a:latin typeface="Object Sans Bold Italics"/>
                <a:ea typeface="Object Sans Bold Italics"/>
                <a:cs typeface="Object Sans Bold Italics"/>
                <a:sym typeface="Object Sans Bold Italics"/>
              </a:rPr>
              <a:t>RESULTADOS 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628673" y="340229"/>
            <a:ext cx="552546" cy="579962"/>
          </a:xfrm>
          <a:custGeom>
            <a:avLst/>
            <a:gdLst/>
            <a:ahLst/>
            <a:cxnLst/>
            <a:rect r="r" b="b" t="t" l="l"/>
            <a:pathLst>
              <a:path h="579962" w="552546">
                <a:moveTo>
                  <a:pt x="0" y="0"/>
                </a:moveTo>
                <a:lnTo>
                  <a:pt x="552546" y="0"/>
                </a:lnTo>
                <a:lnTo>
                  <a:pt x="552546" y="579962"/>
                </a:lnTo>
                <a:lnTo>
                  <a:pt x="0" y="5799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181219" y="618881"/>
            <a:ext cx="1735338" cy="301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63"/>
              </a:lnSpc>
            </a:pPr>
            <a:r>
              <a:rPr lang="en-US" b="true" sz="2163" i="true">
                <a:solidFill>
                  <a:srgbClr val="FFFFFF"/>
                </a:solidFill>
                <a:latin typeface="Object Sans Bold Italics"/>
                <a:ea typeface="Object Sans Bold Italics"/>
                <a:cs typeface="Object Sans Bold Italics"/>
                <a:sym typeface="Object Sans Bold Italics"/>
              </a:rPr>
              <a:t>CARMATCH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480817" y="5267325"/>
            <a:ext cx="8030532" cy="9566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00"/>
              </a:lnSpc>
            </a:pPr>
            <a:r>
              <a:rPr lang="en-US" b="true" sz="7100" i="true">
                <a:solidFill>
                  <a:srgbClr val="FFFFFF"/>
                </a:solidFill>
                <a:latin typeface="Object Sans Bold Italics"/>
                <a:ea typeface="Object Sans Bold Italics"/>
                <a:cs typeface="Object Sans Bold Italics"/>
                <a:sym typeface="Object Sans Bold Italics"/>
              </a:rPr>
              <a:t>OBSTACULOS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E0E0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816819" y="8657857"/>
            <a:ext cx="2442481" cy="600443"/>
          </a:xfrm>
          <a:custGeom>
            <a:avLst/>
            <a:gdLst/>
            <a:ahLst/>
            <a:cxnLst/>
            <a:rect r="r" b="b" t="t" l="l"/>
            <a:pathLst>
              <a:path h="600443" w="2442481">
                <a:moveTo>
                  <a:pt x="0" y="0"/>
                </a:moveTo>
                <a:lnTo>
                  <a:pt x="2442481" y="0"/>
                </a:lnTo>
                <a:lnTo>
                  <a:pt x="2442481" y="600443"/>
                </a:lnTo>
                <a:lnTo>
                  <a:pt x="0" y="60044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8591711"/>
            <a:ext cx="4452117" cy="666589"/>
            <a:chOff x="0" y="0"/>
            <a:chExt cx="2011660" cy="30119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011660" cy="301194"/>
            </a:xfrm>
            <a:custGeom>
              <a:avLst/>
              <a:gdLst/>
              <a:ahLst/>
              <a:cxnLst/>
              <a:rect r="r" b="b" t="t" l="l"/>
              <a:pathLst>
                <a:path h="301194" w="2011660">
                  <a:moveTo>
                    <a:pt x="203200" y="0"/>
                  </a:moveTo>
                  <a:lnTo>
                    <a:pt x="2011660" y="0"/>
                  </a:lnTo>
                  <a:lnTo>
                    <a:pt x="1808460" y="301194"/>
                  </a:lnTo>
                  <a:lnTo>
                    <a:pt x="0" y="301194"/>
                  </a:lnTo>
                  <a:lnTo>
                    <a:pt x="203200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006EB5">
                    <a:alpha val="100000"/>
                  </a:srgbClr>
                </a:gs>
                <a:gs pos="100000">
                  <a:srgbClr val="1CDAFF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101600" y="-38100"/>
              <a:ext cx="1808460" cy="3392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-2091897" y="2596860"/>
            <a:ext cx="8832748" cy="2785654"/>
            <a:chOff x="0" y="0"/>
            <a:chExt cx="955026" cy="30119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55026" cy="301194"/>
            </a:xfrm>
            <a:custGeom>
              <a:avLst/>
              <a:gdLst/>
              <a:ahLst/>
              <a:cxnLst/>
              <a:rect r="r" b="b" t="t" l="l"/>
              <a:pathLst>
                <a:path h="301194" w="955026">
                  <a:moveTo>
                    <a:pt x="203200" y="0"/>
                  </a:moveTo>
                  <a:lnTo>
                    <a:pt x="955026" y="0"/>
                  </a:lnTo>
                  <a:lnTo>
                    <a:pt x="751826" y="301194"/>
                  </a:lnTo>
                  <a:lnTo>
                    <a:pt x="0" y="301194"/>
                  </a:lnTo>
                  <a:lnTo>
                    <a:pt x="203200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006EB5">
                    <a:alpha val="100000"/>
                  </a:srgbClr>
                </a:gs>
                <a:gs pos="100000">
                  <a:srgbClr val="1CDAFF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101600" y="-38100"/>
              <a:ext cx="751826" cy="3392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6918126" y="3596100"/>
            <a:ext cx="8030532" cy="37442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600"/>
              </a:lnSpc>
            </a:pPr>
            <a:r>
              <a:rPr lang="en-US" b="true" sz="9600" i="true">
                <a:solidFill>
                  <a:srgbClr val="FFFFFF"/>
                </a:solidFill>
                <a:latin typeface="Object Sans Bold Italics"/>
                <a:ea typeface="Object Sans Bold Italics"/>
                <a:cs typeface="Object Sans Bold Italics"/>
                <a:sym typeface="Object Sans Bold Italics"/>
              </a:rPr>
              <a:t>GRACIAS POR SU ATENCIÓN 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628673" y="340229"/>
            <a:ext cx="552546" cy="579962"/>
          </a:xfrm>
          <a:custGeom>
            <a:avLst/>
            <a:gdLst/>
            <a:ahLst/>
            <a:cxnLst/>
            <a:rect r="r" b="b" t="t" l="l"/>
            <a:pathLst>
              <a:path h="579962" w="552546">
                <a:moveTo>
                  <a:pt x="0" y="0"/>
                </a:moveTo>
                <a:lnTo>
                  <a:pt x="552546" y="0"/>
                </a:lnTo>
                <a:lnTo>
                  <a:pt x="552546" y="579962"/>
                </a:lnTo>
                <a:lnTo>
                  <a:pt x="0" y="5799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181219" y="618881"/>
            <a:ext cx="1735338" cy="301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63"/>
              </a:lnSpc>
            </a:pPr>
            <a:r>
              <a:rPr lang="en-US" b="true" sz="2163" i="true">
                <a:solidFill>
                  <a:srgbClr val="FFFFFF"/>
                </a:solidFill>
                <a:latin typeface="Object Sans Bold Italics"/>
                <a:ea typeface="Object Sans Bold Italics"/>
                <a:cs typeface="Object Sans Bold Italics"/>
                <a:sym typeface="Object Sans Bold Italics"/>
              </a:rPr>
              <a:t>CARMATCH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E0E0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309519" y="1028700"/>
            <a:ext cx="1949781" cy="479321"/>
          </a:xfrm>
          <a:custGeom>
            <a:avLst/>
            <a:gdLst/>
            <a:ahLst/>
            <a:cxnLst/>
            <a:rect r="r" b="b" t="t" l="l"/>
            <a:pathLst>
              <a:path h="479321" w="1949781">
                <a:moveTo>
                  <a:pt x="0" y="0"/>
                </a:moveTo>
                <a:lnTo>
                  <a:pt x="1949781" y="0"/>
                </a:lnTo>
                <a:lnTo>
                  <a:pt x="1949781" y="479321"/>
                </a:lnTo>
                <a:lnTo>
                  <a:pt x="0" y="4793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1967117" y="-379254"/>
            <a:ext cx="10199119" cy="11965489"/>
            <a:chOff x="0" y="0"/>
            <a:chExt cx="866016" cy="1016000"/>
          </a:xfrm>
        </p:grpSpPr>
        <p:sp>
          <p:nvSpPr>
            <p:cNvPr name="Freeform 4" id="4"/>
            <p:cNvSpPr/>
            <p:nvPr/>
          </p:nvSpPr>
          <p:spPr>
            <a:xfrm flipH="true" flipV="false" rot="0">
              <a:off x="0" y="0"/>
              <a:ext cx="866016" cy="1016000"/>
            </a:xfrm>
            <a:custGeom>
              <a:avLst/>
              <a:gdLst/>
              <a:ahLst/>
              <a:cxnLst/>
              <a:rect r="r" b="b" t="t" l="l"/>
              <a:pathLst>
                <a:path h="1016000" w="866016">
                  <a:moveTo>
                    <a:pt x="866016" y="0"/>
                  </a:moveTo>
                  <a:lnTo>
                    <a:pt x="0" y="0"/>
                  </a:lnTo>
                  <a:lnTo>
                    <a:pt x="0" y="1016000"/>
                  </a:lnTo>
                  <a:lnTo>
                    <a:pt x="866016" y="1016000"/>
                  </a:lnTo>
                  <a:close/>
                </a:path>
              </a:pathLst>
            </a:custGeom>
            <a:blipFill>
              <a:blip r:embed="rId4">
                <a:alphaModFix amt="19999"/>
              </a:blip>
              <a:stretch>
                <a:fillRect l="-4168" t="-16634" r="0" b="-16634"/>
              </a:stretch>
            </a:blipFill>
          </p:spPr>
        </p:sp>
      </p:grpSp>
      <p:sp>
        <p:nvSpPr>
          <p:cNvPr name="AutoShape 5" id="5"/>
          <p:cNvSpPr/>
          <p:nvPr/>
        </p:nvSpPr>
        <p:spPr>
          <a:xfrm flipV="true">
            <a:off x="14689675" y="9220867"/>
            <a:ext cx="2569625" cy="0"/>
          </a:xfrm>
          <a:prstGeom prst="line">
            <a:avLst/>
          </a:prstGeom>
          <a:ln cap="flat" w="38100">
            <a:solidFill>
              <a:srgbClr val="1477B3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028700" y="1386684"/>
            <a:ext cx="552546" cy="579962"/>
          </a:xfrm>
          <a:custGeom>
            <a:avLst/>
            <a:gdLst/>
            <a:ahLst/>
            <a:cxnLst/>
            <a:rect r="r" b="b" t="t" l="l"/>
            <a:pathLst>
              <a:path h="579962" w="552546">
                <a:moveTo>
                  <a:pt x="0" y="0"/>
                </a:moveTo>
                <a:lnTo>
                  <a:pt x="552546" y="0"/>
                </a:lnTo>
                <a:lnTo>
                  <a:pt x="552546" y="579962"/>
                </a:lnTo>
                <a:lnTo>
                  <a:pt x="0" y="5799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058848" y="1411236"/>
            <a:ext cx="8094952" cy="9785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99"/>
              </a:lnSpc>
            </a:pPr>
            <a:r>
              <a:rPr lang="en-US" b="true" sz="7399" i="true">
                <a:solidFill>
                  <a:srgbClr val="FFFFFF"/>
                </a:solidFill>
                <a:latin typeface="Object Sans Bold Italics"/>
                <a:ea typeface="Object Sans Bold Italics"/>
                <a:cs typeface="Object Sans Bold Italics"/>
                <a:sym typeface="Object Sans Bold Italics"/>
              </a:rPr>
              <a:t>DESCRIPCIÓN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5461919" y="1181100"/>
            <a:ext cx="1949781" cy="479321"/>
          </a:xfrm>
          <a:custGeom>
            <a:avLst/>
            <a:gdLst/>
            <a:ahLst/>
            <a:cxnLst/>
            <a:rect r="r" b="b" t="t" l="l"/>
            <a:pathLst>
              <a:path h="479321" w="1949781">
                <a:moveTo>
                  <a:pt x="0" y="0"/>
                </a:moveTo>
                <a:lnTo>
                  <a:pt x="1949781" y="0"/>
                </a:lnTo>
                <a:lnTo>
                  <a:pt x="1949781" y="479321"/>
                </a:lnTo>
                <a:lnTo>
                  <a:pt x="0" y="47932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157639" y="2955423"/>
            <a:ext cx="5369631" cy="5095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99"/>
              </a:lnSpc>
            </a:pPr>
            <a:r>
              <a:rPr lang="en-US" sz="2999" i="true" b="true">
                <a:solidFill>
                  <a:srgbClr val="1CDAFF"/>
                </a:solidFill>
                <a:latin typeface="Object Sans Bold Italics"/>
                <a:ea typeface="Object Sans Bold Italics"/>
                <a:cs typeface="Object Sans Bold Italics"/>
                <a:sym typeface="Object Sans Bold Italics"/>
              </a:rPr>
              <a:t> Descripción del Proyecto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57639" y="3659121"/>
            <a:ext cx="9510064" cy="1944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Los usuarios pierden tiempo buscando repuestos y accesorios en múltiples sitios web.</a:t>
            </a:r>
          </a:p>
          <a:p>
            <a:pPr algn="l">
              <a:lnSpc>
                <a:spcPts val="3079"/>
              </a:lnSpc>
            </a:pPr>
          </a:p>
          <a:p>
            <a:pPr algn="l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No existe una plataforma centralizada que facilite la comparación.</a:t>
            </a:r>
          </a:p>
          <a:p>
            <a:pPr algn="l">
              <a:lnSpc>
                <a:spcPts val="3079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1157639" y="5832091"/>
            <a:ext cx="5369631" cy="5095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99"/>
              </a:lnSpc>
            </a:pPr>
            <a:r>
              <a:rPr lang="en-US" sz="2999" i="true" b="true">
                <a:solidFill>
                  <a:srgbClr val="1CDAFF"/>
                </a:solidFill>
                <a:latin typeface="Object Sans Bold Italics"/>
                <a:ea typeface="Object Sans Bold Italics"/>
                <a:cs typeface="Object Sans Bold Italics"/>
                <a:sym typeface="Object Sans Bold Italics"/>
              </a:rPr>
              <a:t>Propuesta de solución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57639" y="6657857"/>
            <a:ext cx="10809478" cy="3115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CarMatch recolecta datos mediante scraping automatizado.</a:t>
            </a:r>
          </a:p>
          <a:p>
            <a:pPr algn="l">
              <a:lnSpc>
                <a:spcPts val="3079"/>
              </a:lnSpc>
            </a:pPr>
          </a:p>
          <a:p>
            <a:pPr algn="l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Centraliza la información en una base de datos en la nube (PostgreSQL en GCP).</a:t>
            </a:r>
          </a:p>
          <a:p>
            <a:pPr algn="l">
              <a:lnSpc>
                <a:spcPts val="3079"/>
              </a:lnSpc>
            </a:pPr>
          </a:p>
          <a:p>
            <a:pPr algn="l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Exp</a:t>
            </a:r>
            <a:r>
              <a:rPr lang="en-US" sz="219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one resultados a través de un frontend intuitivo (Next.js) y un backend robusto (Django).</a:t>
            </a:r>
          </a:p>
          <a:p>
            <a:pPr algn="l">
              <a:lnSpc>
                <a:spcPts val="3079"/>
              </a:lnSpc>
            </a:pP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628673" y="340229"/>
            <a:ext cx="552546" cy="579962"/>
          </a:xfrm>
          <a:custGeom>
            <a:avLst/>
            <a:gdLst/>
            <a:ahLst/>
            <a:cxnLst/>
            <a:rect r="r" b="b" t="t" l="l"/>
            <a:pathLst>
              <a:path h="579962" w="552546">
                <a:moveTo>
                  <a:pt x="0" y="0"/>
                </a:moveTo>
                <a:lnTo>
                  <a:pt x="552546" y="0"/>
                </a:lnTo>
                <a:lnTo>
                  <a:pt x="552546" y="579962"/>
                </a:lnTo>
                <a:lnTo>
                  <a:pt x="0" y="5799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181219" y="618881"/>
            <a:ext cx="1735338" cy="301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63"/>
              </a:lnSpc>
            </a:pPr>
            <a:r>
              <a:rPr lang="en-US" b="true" sz="2163" i="true">
                <a:solidFill>
                  <a:srgbClr val="FFFFFF"/>
                </a:solidFill>
                <a:latin typeface="Object Sans Bold Italics"/>
                <a:ea typeface="Object Sans Bold Italics"/>
                <a:cs typeface="Object Sans Bold Italics"/>
                <a:sym typeface="Object Sans Bold Italics"/>
              </a:rPr>
              <a:t>CARMATCH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889669" y="4371749"/>
            <a:ext cx="5369631" cy="5095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99"/>
              </a:lnSpc>
            </a:pPr>
            <a:r>
              <a:rPr lang="en-US" sz="2999" i="true" b="true">
                <a:solidFill>
                  <a:srgbClr val="1CDAFF"/>
                </a:solidFill>
                <a:latin typeface="Object Sans Bold Italics"/>
                <a:ea typeface="Object Sans Bold Italics"/>
                <a:cs typeface="Object Sans Bold Italics"/>
                <a:sym typeface="Object Sans Bold Italics"/>
              </a:rPr>
              <a:t>Beneficios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2163286" y="5086232"/>
            <a:ext cx="5777865" cy="976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02"/>
              </a:lnSpc>
            </a:pPr>
            <a:r>
              <a:rPr lang="en-US" sz="2787" b="true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ahorro de tiempo y decisiones informadas. 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E0E0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309519" y="1028700"/>
            <a:ext cx="1949781" cy="479321"/>
          </a:xfrm>
          <a:custGeom>
            <a:avLst/>
            <a:gdLst/>
            <a:ahLst/>
            <a:cxnLst/>
            <a:rect r="r" b="b" t="t" l="l"/>
            <a:pathLst>
              <a:path h="479321" w="1949781">
                <a:moveTo>
                  <a:pt x="0" y="0"/>
                </a:moveTo>
                <a:lnTo>
                  <a:pt x="1949781" y="0"/>
                </a:lnTo>
                <a:lnTo>
                  <a:pt x="1949781" y="479321"/>
                </a:lnTo>
                <a:lnTo>
                  <a:pt x="0" y="4793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581246" y="2647427"/>
            <a:ext cx="5816696" cy="9554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53"/>
              </a:lnSpc>
            </a:pPr>
            <a:r>
              <a:rPr lang="en-US" b="true" sz="7053" i="true">
                <a:solidFill>
                  <a:srgbClr val="FFFFFF"/>
                </a:solidFill>
                <a:latin typeface="Object Sans Bold Italics"/>
                <a:ea typeface="Object Sans Bold Italics"/>
                <a:cs typeface="Object Sans Bold Italics"/>
                <a:sym typeface="Object Sans Bold Italics"/>
              </a:rPr>
              <a:t>OBJETIVOS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8301179" y="1873458"/>
            <a:ext cx="5278082" cy="650144"/>
            <a:chOff x="0" y="0"/>
            <a:chExt cx="2445192" cy="30119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45192" cy="301194"/>
            </a:xfrm>
            <a:custGeom>
              <a:avLst/>
              <a:gdLst/>
              <a:ahLst/>
              <a:cxnLst/>
              <a:rect r="r" b="b" t="t" l="l"/>
              <a:pathLst>
                <a:path h="301194" w="2445192">
                  <a:moveTo>
                    <a:pt x="203200" y="0"/>
                  </a:moveTo>
                  <a:lnTo>
                    <a:pt x="2445192" y="0"/>
                  </a:lnTo>
                  <a:lnTo>
                    <a:pt x="2241992" y="301194"/>
                  </a:lnTo>
                  <a:lnTo>
                    <a:pt x="0" y="301194"/>
                  </a:lnTo>
                  <a:lnTo>
                    <a:pt x="203200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006EB5">
                    <a:alpha val="100000"/>
                  </a:srgbClr>
                </a:gs>
                <a:gs pos="100000">
                  <a:srgbClr val="1CDAFF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101600" y="-38100"/>
              <a:ext cx="2241992" cy="3392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-5400000">
            <a:off x="8973526" y="2074708"/>
            <a:ext cx="304251" cy="250636"/>
          </a:xfrm>
          <a:custGeom>
            <a:avLst/>
            <a:gdLst/>
            <a:ahLst/>
            <a:cxnLst/>
            <a:rect r="r" b="b" t="t" l="l"/>
            <a:pathLst>
              <a:path h="250636" w="304251">
                <a:moveTo>
                  <a:pt x="0" y="0"/>
                </a:moveTo>
                <a:lnTo>
                  <a:pt x="304251" y="0"/>
                </a:lnTo>
                <a:lnTo>
                  <a:pt x="304251" y="250636"/>
                </a:lnTo>
                <a:lnTo>
                  <a:pt x="0" y="2506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15872" t="0" r="-1622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9419429" y="1954055"/>
            <a:ext cx="3754689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i="true" b="true">
                <a:solidFill>
                  <a:srgbClr val="FFFFFF"/>
                </a:solidFill>
                <a:latin typeface="Object Sans Bold Italics"/>
                <a:ea typeface="Object Sans Bold Italics"/>
                <a:cs typeface="Object Sans Bold Italics"/>
                <a:sym typeface="Object Sans Bold Italics"/>
              </a:rPr>
              <a:t>Objetivos Específicos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04973" y="4779653"/>
            <a:ext cx="5961632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i="true" b="true">
                <a:solidFill>
                  <a:srgbClr val="FFFFFF"/>
                </a:solidFill>
                <a:latin typeface="Object Sans Bold Italics"/>
                <a:ea typeface="Object Sans Bold Italics"/>
                <a:cs typeface="Object Sans Bold Italics"/>
                <a:sym typeface="Object Sans Bold Italics"/>
              </a:rPr>
              <a:t>Objetivo General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5895495"/>
            <a:ext cx="6701091" cy="1243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399" b="true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Desarrollar CarMatch, una plataforma que optimice la búsqueda y comparación de repuestos automotrices.</a:t>
            </a:r>
          </a:p>
        </p:txBody>
      </p:sp>
      <p:sp>
        <p:nvSpPr>
          <p:cNvPr name="AutoShape 11" id="11"/>
          <p:cNvSpPr/>
          <p:nvPr/>
        </p:nvSpPr>
        <p:spPr>
          <a:xfrm flipV="true">
            <a:off x="1304973" y="5343707"/>
            <a:ext cx="2569625" cy="0"/>
          </a:xfrm>
          <a:prstGeom prst="line">
            <a:avLst/>
          </a:prstGeom>
          <a:ln cap="flat" w="38100">
            <a:solidFill>
              <a:srgbClr val="1477B3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2" id="12"/>
          <p:cNvGrpSpPr/>
          <p:nvPr/>
        </p:nvGrpSpPr>
        <p:grpSpPr>
          <a:xfrm rot="0">
            <a:off x="14321625" y="41227"/>
            <a:ext cx="7727883" cy="12084145"/>
            <a:chOff x="0" y="0"/>
            <a:chExt cx="470593" cy="735870"/>
          </a:xfrm>
        </p:grpSpPr>
        <p:sp>
          <p:nvSpPr>
            <p:cNvPr name="Freeform 13" id="13"/>
            <p:cNvSpPr/>
            <p:nvPr/>
          </p:nvSpPr>
          <p:spPr>
            <a:xfrm flipH="true" flipV="false" rot="0">
              <a:off x="0" y="0"/>
              <a:ext cx="470593" cy="735870"/>
            </a:xfrm>
            <a:custGeom>
              <a:avLst/>
              <a:gdLst/>
              <a:ahLst/>
              <a:cxnLst/>
              <a:rect r="r" b="b" t="t" l="l"/>
              <a:pathLst>
                <a:path h="735870" w="470593">
                  <a:moveTo>
                    <a:pt x="267393" y="0"/>
                  </a:moveTo>
                  <a:lnTo>
                    <a:pt x="0" y="0"/>
                  </a:lnTo>
                  <a:lnTo>
                    <a:pt x="203200" y="735870"/>
                  </a:lnTo>
                  <a:lnTo>
                    <a:pt x="470593" y="735870"/>
                  </a:lnTo>
                  <a:lnTo>
                    <a:pt x="267393" y="0"/>
                  </a:lnTo>
                  <a:close/>
                </a:path>
              </a:pathLst>
            </a:custGeom>
            <a:blipFill>
              <a:blip r:embed="rId6">
                <a:alphaModFix amt="59000"/>
              </a:blip>
              <a:stretch>
                <a:fillRect l="-67351" t="-2719" r="-73734" b="0"/>
              </a:stretch>
            </a:blip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8007264" y="3120959"/>
            <a:ext cx="7954098" cy="5015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58" indent="-259079" lvl="1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Implementar flujos de scraping en N8N.</a:t>
            </a:r>
          </a:p>
          <a:p>
            <a:pPr algn="l">
              <a:lnSpc>
                <a:spcPts val="3359"/>
              </a:lnSpc>
            </a:pPr>
          </a:p>
          <a:p>
            <a:pPr algn="l" marL="518158" indent="-259079" lvl="1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Construir base de datos en PostgreSQL (GCP).</a:t>
            </a:r>
          </a:p>
          <a:p>
            <a:pPr algn="l">
              <a:lnSpc>
                <a:spcPts val="3359"/>
              </a:lnSpc>
            </a:pPr>
          </a:p>
          <a:p>
            <a:pPr algn="l" marL="518158" indent="-259079" lvl="1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Desarrollar backend en Django (API REST).</a:t>
            </a:r>
          </a:p>
          <a:p>
            <a:pPr algn="l">
              <a:lnSpc>
                <a:spcPts val="3359"/>
              </a:lnSpc>
            </a:pPr>
          </a:p>
          <a:p>
            <a:pPr algn="l" marL="518158" indent="-259079" lvl="1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Implementar frontend en Next.js.</a:t>
            </a:r>
          </a:p>
          <a:p>
            <a:pPr algn="l">
              <a:lnSpc>
                <a:spcPts val="3359"/>
              </a:lnSpc>
            </a:pPr>
          </a:p>
          <a:p>
            <a:pPr algn="l" marL="518158" indent="-259079" lvl="1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Validar seguridad y confiabilidad de la solución.</a:t>
            </a:r>
          </a:p>
          <a:p>
            <a:pPr algn="l">
              <a:lnSpc>
                <a:spcPts val="3359"/>
              </a:lnSpc>
            </a:pPr>
          </a:p>
          <a:p>
            <a:pPr algn="l" marL="518158" indent="-259079" lvl="1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Gestionar el proyecto con entregables formales.</a:t>
            </a:r>
          </a:p>
          <a:p>
            <a:pPr algn="l">
              <a:lnSpc>
                <a:spcPts val="3359"/>
              </a:lnSpc>
            </a:pP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628673" y="340229"/>
            <a:ext cx="552546" cy="579962"/>
          </a:xfrm>
          <a:custGeom>
            <a:avLst/>
            <a:gdLst/>
            <a:ahLst/>
            <a:cxnLst/>
            <a:rect r="r" b="b" t="t" l="l"/>
            <a:pathLst>
              <a:path h="579962" w="552546">
                <a:moveTo>
                  <a:pt x="0" y="0"/>
                </a:moveTo>
                <a:lnTo>
                  <a:pt x="552546" y="0"/>
                </a:lnTo>
                <a:lnTo>
                  <a:pt x="552546" y="579962"/>
                </a:lnTo>
                <a:lnTo>
                  <a:pt x="0" y="57996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181219" y="618881"/>
            <a:ext cx="1735338" cy="301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63"/>
              </a:lnSpc>
            </a:pPr>
            <a:r>
              <a:rPr lang="en-US" b="true" sz="2163" i="true">
                <a:solidFill>
                  <a:srgbClr val="FFFFFF"/>
                </a:solidFill>
                <a:latin typeface="Object Sans Bold Italics"/>
                <a:ea typeface="Object Sans Bold Italics"/>
                <a:cs typeface="Object Sans Bold Italics"/>
                <a:sym typeface="Object Sans Bold Italics"/>
              </a:rPr>
              <a:t>CARMATCH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E0E0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352182" y="1499760"/>
            <a:ext cx="1949781" cy="479321"/>
          </a:xfrm>
          <a:custGeom>
            <a:avLst/>
            <a:gdLst/>
            <a:ahLst/>
            <a:cxnLst/>
            <a:rect r="r" b="b" t="t" l="l"/>
            <a:pathLst>
              <a:path h="479321" w="1949781">
                <a:moveTo>
                  <a:pt x="0" y="0"/>
                </a:moveTo>
                <a:lnTo>
                  <a:pt x="1949781" y="0"/>
                </a:lnTo>
                <a:lnTo>
                  <a:pt x="1949781" y="479321"/>
                </a:lnTo>
                <a:lnTo>
                  <a:pt x="0" y="4793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900011" y="1382661"/>
            <a:ext cx="13241921" cy="8278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53"/>
              </a:lnSpc>
            </a:pPr>
            <a:r>
              <a:rPr lang="en-US" b="true" sz="6153" i="true">
                <a:solidFill>
                  <a:srgbClr val="FFFFFF"/>
                </a:solidFill>
                <a:latin typeface="Object Sans Bold Italics"/>
                <a:ea typeface="Object Sans Bold Italics"/>
                <a:cs typeface="Object Sans Bold Italics"/>
                <a:sym typeface="Object Sans Bold Italics"/>
              </a:rPr>
              <a:t>ALCANCES/LIMITACIONES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628673" y="3143399"/>
            <a:ext cx="3767516" cy="464075"/>
            <a:chOff x="0" y="0"/>
            <a:chExt cx="2445192" cy="30119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45192" cy="301194"/>
            </a:xfrm>
            <a:custGeom>
              <a:avLst/>
              <a:gdLst/>
              <a:ahLst/>
              <a:cxnLst/>
              <a:rect r="r" b="b" t="t" l="l"/>
              <a:pathLst>
                <a:path h="301194" w="2445192">
                  <a:moveTo>
                    <a:pt x="203200" y="0"/>
                  </a:moveTo>
                  <a:lnTo>
                    <a:pt x="2445192" y="0"/>
                  </a:lnTo>
                  <a:lnTo>
                    <a:pt x="2241992" y="301194"/>
                  </a:lnTo>
                  <a:lnTo>
                    <a:pt x="0" y="301194"/>
                  </a:lnTo>
                  <a:lnTo>
                    <a:pt x="203200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006EB5">
                    <a:alpha val="100000"/>
                  </a:srgbClr>
                </a:gs>
                <a:gs pos="100000">
                  <a:srgbClr val="1CDAFF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101600" y="-38100"/>
              <a:ext cx="2241992" cy="3392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496342" y="3114255"/>
            <a:ext cx="2680111" cy="4652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8"/>
              </a:lnSpc>
            </a:pPr>
            <a:r>
              <a:rPr lang="en-US" sz="2684" i="true" b="true">
                <a:solidFill>
                  <a:srgbClr val="FFFFFF"/>
                </a:solidFill>
                <a:latin typeface="Object Sans Bold Italics"/>
                <a:ea typeface="Object Sans Bold Italics"/>
                <a:cs typeface="Object Sans Bold Italics"/>
                <a:sym typeface="Object Sans Bold Italics"/>
              </a:rPr>
              <a:t>Alcances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3460422" y="-113466"/>
            <a:ext cx="7727883" cy="12084145"/>
            <a:chOff x="0" y="0"/>
            <a:chExt cx="470593" cy="735870"/>
          </a:xfrm>
        </p:grpSpPr>
        <p:sp>
          <p:nvSpPr>
            <p:cNvPr name="Freeform 9" id="9"/>
            <p:cNvSpPr/>
            <p:nvPr/>
          </p:nvSpPr>
          <p:spPr>
            <a:xfrm flipH="true" flipV="false" rot="0">
              <a:off x="0" y="0"/>
              <a:ext cx="470593" cy="735870"/>
            </a:xfrm>
            <a:custGeom>
              <a:avLst/>
              <a:gdLst/>
              <a:ahLst/>
              <a:cxnLst/>
              <a:rect r="r" b="b" t="t" l="l"/>
              <a:pathLst>
                <a:path h="735870" w="470593">
                  <a:moveTo>
                    <a:pt x="267393" y="0"/>
                  </a:moveTo>
                  <a:lnTo>
                    <a:pt x="0" y="0"/>
                  </a:lnTo>
                  <a:lnTo>
                    <a:pt x="203200" y="735870"/>
                  </a:lnTo>
                  <a:lnTo>
                    <a:pt x="470593" y="735870"/>
                  </a:lnTo>
                  <a:lnTo>
                    <a:pt x="267393" y="0"/>
                  </a:lnTo>
                  <a:close/>
                </a:path>
              </a:pathLst>
            </a:custGeom>
            <a:blipFill>
              <a:blip r:embed="rId4">
                <a:alphaModFix amt="8999"/>
              </a:blip>
              <a:stretch>
                <a:fillRect l="-67351" t="-2719" r="-73734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489450" y="4617240"/>
            <a:ext cx="5796576" cy="1625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02216" indent="-201108" lvl="1">
              <a:lnSpc>
                <a:spcPts val="2608"/>
              </a:lnSpc>
              <a:buFont typeface="Arial"/>
              <a:buChar char="•"/>
            </a:pPr>
            <a:r>
              <a:rPr lang="en-US" sz="1862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2–3 categorías top (ej. frenos, filtros)</a:t>
            </a:r>
          </a:p>
          <a:p>
            <a:pPr algn="l">
              <a:lnSpc>
                <a:spcPts val="2608"/>
              </a:lnSpc>
            </a:pPr>
          </a:p>
          <a:p>
            <a:pPr algn="l" marL="402216" indent="-201108" lvl="1">
              <a:lnSpc>
                <a:spcPts val="2608"/>
              </a:lnSpc>
              <a:buFont typeface="Arial"/>
              <a:buChar char="•"/>
            </a:pPr>
            <a:r>
              <a:rPr lang="en-US" sz="1862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2–3 tiendas de las regioes de Chile</a:t>
            </a:r>
          </a:p>
          <a:p>
            <a:pPr algn="l">
              <a:lnSpc>
                <a:spcPts val="2608"/>
              </a:lnSpc>
            </a:pPr>
          </a:p>
          <a:p>
            <a:pPr algn="l" marL="402216" indent="-201108" lvl="1">
              <a:lnSpc>
                <a:spcPts val="2608"/>
              </a:lnSpc>
              <a:buFont typeface="Arial"/>
              <a:buChar char="•"/>
            </a:pPr>
            <a:r>
              <a:rPr lang="en-US" sz="1862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búsqueda+comparación, sin checkout.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628673" y="340229"/>
            <a:ext cx="552546" cy="579962"/>
          </a:xfrm>
          <a:custGeom>
            <a:avLst/>
            <a:gdLst/>
            <a:ahLst/>
            <a:cxnLst/>
            <a:rect r="r" b="b" t="t" l="l"/>
            <a:pathLst>
              <a:path h="579962" w="552546">
                <a:moveTo>
                  <a:pt x="0" y="0"/>
                </a:moveTo>
                <a:lnTo>
                  <a:pt x="552546" y="0"/>
                </a:lnTo>
                <a:lnTo>
                  <a:pt x="552546" y="579962"/>
                </a:lnTo>
                <a:lnTo>
                  <a:pt x="0" y="5799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181219" y="618881"/>
            <a:ext cx="1735338" cy="301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63"/>
              </a:lnSpc>
            </a:pPr>
            <a:r>
              <a:rPr lang="en-US" b="true" sz="2163" i="true">
                <a:solidFill>
                  <a:srgbClr val="FFFFFF"/>
                </a:solidFill>
                <a:latin typeface="Object Sans Bold Italics"/>
                <a:ea typeface="Object Sans Bold Italics"/>
                <a:cs typeface="Object Sans Bold Italics"/>
                <a:sym typeface="Object Sans Bold Italics"/>
              </a:rPr>
              <a:t>CARMATCH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418559" y="4617240"/>
            <a:ext cx="5796576" cy="2278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02216" indent="-201108" lvl="1">
              <a:lnSpc>
                <a:spcPts val="2608"/>
              </a:lnSpc>
              <a:buFont typeface="Arial"/>
              <a:buChar char="•"/>
            </a:pPr>
            <a:r>
              <a:rPr lang="en-US" sz="1862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Cambi</a:t>
            </a:r>
            <a:r>
              <a:rPr lang="en-US" sz="1862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os de código HTML.</a:t>
            </a:r>
          </a:p>
          <a:p>
            <a:pPr algn="l">
              <a:lnSpc>
                <a:spcPts val="2608"/>
              </a:lnSpc>
            </a:pPr>
          </a:p>
          <a:p>
            <a:pPr algn="l" marL="402216" indent="-201108" lvl="1">
              <a:lnSpc>
                <a:spcPts val="2608"/>
              </a:lnSpc>
              <a:buFont typeface="Arial"/>
              <a:buChar char="•"/>
            </a:pPr>
            <a:r>
              <a:rPr lang="en-US" sz="1862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Anti - Bots</a:t>
            </a:r>
          </a:p>
          <a:p>
            <a:pPr algn="l">
              <a:lnSpc>
                <a:spcPts val="2608"/>
              </a:lnSpc>
            </a:pPr>
          </a:p>
          <a:p>
            <a:pPr algn="l" marL="402216" indent="-201108" lvl="1">
              <a:lnSpc>
                <a:spcPts val="2608"/>
              </a:lnSpc>
              <a:buFont typeface="Arial"/>
              <a:buChar char="•"/>
            </a:pPr>
            <a:r>
              <a:rPr lang="en-US" sz="1862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TOS ( Terms Of Service)</a:t>
            </a:r>
          </a:p>
          <a:p>
            <a:pPr algn="l">
              <a:lnSpc>
                <a:spcPts val="2608"/>
              </a:lnSpc>
            </a:pPr>
          </a:p>
          <a:p>
            <a:pPr algn="l" marL="402216" indent="-201108" lvl="1">
              <a:lnSpc>
                <a:spcPts val="2608"/>
              </a:lnSpc>
              <a:buFont typeface="Arial"/>
              <a:buChar char="•"/>
            </a:pPr>
            <a:r>
              <a:rPr lang="en-US" sz="1862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Sin Garantias de Instalacion o ventas.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215135" y="4617240"/>
            <a:ext cx="5796576" cy="2278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02216" indent="-201108" lvl="1">
              <a:lnSpc>
                <a:spcPts val="2608"/>
              </a:lnSpc>
              <a:buFont typeface="Arial"/>
              <a:buChar char="•"/>
            </a:pPr>
            <a:r>
              <a:rPr lang="en-US" sz="1862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Rotaciones de Usuarios Sinteticos</a:t>
            </a:r>
          </a:p>
          <a:p>
            <a:pPr algn="l">
              <a:lnSpc>
                <a:spcPts val="2608"/>
              </a:lnSpc>
            </a:pPr>
          </a:p>
          <a:p>
            <a:pPr algn="l" marL="402216" indent="-201108" lvl="1">
              <a:lnSpc>
                <a:spcPts val="2608"/>
              </a:lnSpc>
              <a:buFont typeface="Arial"/>
              <a:buChar char="•"/>
            </a:pPr>
            <a:r>
              <a:rPr lang="en-US" sz="1862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Variaciones de “Parsers”</a:t>
            </a:r>
          </a:p>
          <a:p>
            <a:pPr algn="l">
              <a:lnSpc>
                <a:spcPts val="2608"/>
              </a:lnSpc>
            </a:pPr>
          </a:p>
          <a:p>
            <a:pPr algn="l" marL="402216" indent="-201108" lvl="1">
              <a:lnSpc>
                <a:spcPts val="2608"/>
              </a:lnSpc>
              <a:buFont typeface="Arial"/>
              <a:buChar char="•"/>
            </a:pPr>
            <a:r>
              <a:rPr lang="en-US" sz="1862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Validaciones</a:t>
            </a:r>
          </a:p>
          <a:p>
            <a:pPr algn="l">
              <a:lnSpc>
                <a:spcPts val="2608"/>
              </a:lnSpc>
            </a:pPr>
          </a:p>
          <a:p>
            <a:pPr algn="l" marL="402216" indent="-201108" lvl="1">
              <a:lnSpc>
                <a:spcPts val="2608"/>
              </a:lnSpc>
              <a:buFont typeface="Arial"/>
              <a:buChar char="•"/>
            </a:pPr>
            <a:r>
              <a:rPr lang="en-US" sz="1862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Logs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6875945" y="3143399"/>
            <a:ext cx="3767516" cy="464075"/>
            <a:chOff x="0" y="0"/>
            <a:chExt cx="2445192" cy="301194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2445192" cy="301194"/>
            </a:xfrm>
            <a:custGeom>
              <a:avLst/>
              <a:gdLst/>
              <a:ahLst/>
              <a:cxnLst/>
              <a:rect r="r" b="b" t="t" l="l"/>
              <a:pathLst>
                <a:path h="301194" w="2445192">
                  <a:moveTo>
                    <a:pt x="203200" y="0"/>
                  </a:moveTo>
                  <a:lnTo>
                    <a:pt x="2445192" y="0"/>
                  </a:lnTo>
                  <a:lnTo>
                    <a:pt x="2241992" y="301194"/>
                  </a:lnTo>
                  <a:lnTo>
                    <a:pt x="0" y="301194"/>
                  </a:lnTo>
                  <a:lnTo>
                    <a:pt x="203200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006EB5">
                    <a:alpha val="100000"/>
                  </a:srgbClr>
                </a:gs>
                <a:gs pos="100000">
                  <a:srgbClr val="1CDAFF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101600" y="-38100"/>
              <a:ext cx="2241992" cy="3392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-5400000">
            <a:off x="1018056" y="3226955"/>
            <a:ext cx="312620" cy="257530"/>
          </a:xfrm>
          <a:custGeom>
            <a:avLst/>
            <a:gdLst/>
            <a:ahLst/>
            <a:cxnLst/>
            <a:rect r="r" b="b" t="t" l="l"/>
            <a:pathLst>
              <a:path h="257530" w="312620">
                <a:moveTo>
                  <a:pt x="0" y="0"/>
                </a:moveTo>
                <a:lnTo>
                  <a:pt x="312619" y="0"/>
                </a:lnTo>
                <a:lnTo>
                  <a:pt x="312619" y="257530"/>
                </a:lnTo>
                <a:lnTo>
                  <a:pt x="0" y="25753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-15872" t="0" r="-1622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7720996" y="3142261"/>
            <a:ext cx="2680111" cy="4652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8"/>
              </a:lnSpc>
            </a:pPr>
            <a:r>
              <a:rPr lang="en-US" sz="2684" i="true" b="true">
                <a:solidFill>
                  <a:srgbClr val="FFFFFF"/>
                </a:solidFill>
                <a:latin typeface="Object Sans Bold Italics"/>
                <a:ea typeface="Object Sans Bold Italics"/>
                <a:cs typeface="Object Sans Bold Italics"/>
                <a:sym typeface="Object Sans Bold Italics"/>
              </a:rPr>
              <a:t>Limitaciones</a:t>
            </a:r>
          </a:p>
        </p:txBody>
      </p:sp>
      <p:sp>
        <p:nvSpPr>
          <p:cNvPr name="Freeform 20" id="20"/>
          <p:cNvSpPr/>
          <p:nvPr/>
        </p:nvSpPr>
        <p:spPr>
          <a:xfrm flipH="false" flipV="false" rot="-5400000">
            <a:off x="7270960" y="3249918"/>
            <a:ext cx="284614" cy="234459"/>
          </a:xfrm>
          <a:custGeom>
            <a:avLst/>
            <a:gdLst/>
            <a:ahLst/>
            <a:cxnLst/>
            <a:rect r="r" b="b" t="t" l="l"/>
            <a:pathLst>
              <a:path h="234459" w="284614">
                <a:moveTo>
                  <a:pt x="0" y="0"/>
                </a:moveTo>
                <a:lnTo>
                  <a:pt x="284614" y="0"/>
                </a:lnTo>
                <a:lnTo>
                  <a:pt x="284614" y="234460"/>
                </a:lnTo>
                <a:lnTo>
                  <a:pt x="0" y="23446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-15872" t="0" r="-16220" b="0"/>
            </a:stretch>
          </a:blipFill>
        </p:spPr>
      </p:sp>
      <p:grpSp>
        <p:nvGrpSpPr>
          <p:cNvPr name="Group 21" id="21"/>
          <p:cNvGrpSpPr/>
          <p:nvPr/>
        </p:nvGrpSpPr>
        <p:grpSpPr>
          <a:xfrm rot="0">
            <a:off x="12672521" y="3143399"/>
            <a:ext cx="3767516" cy="464075"/>
            <a:chOff x="0" y="0"/>
            <a:chExt cx="2445192" cy="301194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2445192" cy="301194"/>
            </a:xfrm>
            <a:custGeom>
              <a:avLst/>
              <a:gdLst/>
              <a:ahLst/>
              <a:cxnLst/>
              <a:rect r="r" b="b" t="t" l="l"/>
              <a:pathLst>
                <a:path h="301194" w="2445192">
                  <a:moveTo>
                    <a:pt x="203200" y="0"/>
                  </a:moveTo>
                  <a:lnTo>
                    <a:pt x="2445192" y="0"/>
                  </a:lnTo>
                  <a:lnTo>
                    <a:pt x="2241992" y="301194"/>
                  </a:lnTo>
                  <a:lnTo>
                    <a:pt x="0" y="301194"/>
                  </a:lnTo>
                  <a:lnTo>
                    <a:pt x="203200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006EB5">
                    <a:alpha val="100000"/>
                  </a:srgbClr>
                </a:gs>
                <a:gs pos="100000">
                  <a:srgbClr val="1CDAFF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101600" y="-38100"/>
              <a:ext cx="2241992" cy="3392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13517572" y="3142261"/>
            <a:ext cx="2680111" cy="4652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8"/>
              </a:lnSpc>
            </a:pPr>
            <a:r>
              <a:rPr lang="en-US" sz="2684" i="true" b="true">
                <a:solidFill>
                  <a:srgbClr val="FFFFFF"/>
                </a:solidFill>
                <a:latin typeface="Object Sans Bold Italics"/>
                <a:ea typeface="Object Sans Bold Italics"/>
                <a:cs typeface="Object Sans Bold Italics"/>
                <a:sym typeface="Object Sans Bold Italics"/>
              </a:rPr>
              <a:t>Mitigación </a:t>
            </a:r>
          </a:p>
        </p:txBody>
      </p:sp>
      <p:sp>
        <p:nvSpPr>
          <p:cNvPr name="Freeform 25" id="25"/>
          <p:cNvSpPr/>
          <p:nvPr/>
        </p:nvSpPr>
        <p:spPr>
          <a:xfrm flipH="false" flipV="false" rot="-5400000">
            <a:off x="13067535" y="3249918"/>
            <a:ext cx="284614" cy="234459"/>
          </a:xfrm>
          <a:custGeom>
            <a:avLst/>
            <a:gdLst/>
            <a:ahLst/>
            <a:cxnLst/>
            <a:rect r="r" b="b" t="t" l="l"/>
            <a:pathLst>
              <a:path h="234459" w="284614">
                <a:moveTo>
                  <a:pt x="0" y="0"/>
                </a:moveTo>
                <a:lnTo>
                  <a:pt x="284614" y="0"/>
                </a:lnTo>
                <a:lnTo>
                  <a:pt x="284614" y="234460"/>
                </a:lnTo>
                <a:lnTo>
                  <a:pt x="0" y="23446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-15872" t="0" r="-1622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E0E0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309519" y="1028700"/>
            <a:ext cx="1949781" cy="479321"/>
          </a:xfrm>
          <a:custGeom>
            <a:avLst/>
            <a:gdLst/>
            <a:ahLst/>
            <a:cxnLst/>
            <a:rect r="r" b="b" t="t" l="l"/>
            <a:pathLst>
              <a:path h="479321" w="1949781">
                <a:moveTo>
                  <a:pt x="0" y="0"/>
                </a:moveTo>
                <a:lnTo>
                  <a:pt x="1949781" y="0"/>
                </a:lnTo>
                <a:lnTo>
                  <a:pt x="1949781" y="479321"/>
                </a:lnTo>
                <a:lnTo>
                  <a:pt x="0" y="4793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229992" y="3465011"/>
            <a:ext cx="7853245" cy="8242910"/>
          </a:xfrm>
          <a:custGeom>
            <a:avLst/>
            <a:gdLst/>
            <a:ahLst/>
            <a:cxnLst/>
            <a:rect r="r" b="b" t="t" l="l"/>
            <a:pathLst>
              <a:path h="8242910" w="7853245">
                <a:moveTo>
                  <a:pt x="0" y="0"/>
                </a:moveTo>
                <a:lnTo>
                  <a:pt x="7853245" y="0"/>
                </a:lnTo>
                <a:lnTo>
                  <a:pt x="7853245" y="8242910"/>
                </a:lnTo>
                <a:lnTo>
                  <a:pt x="0" y="82429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8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 flipV="true">
            <a:off x="14689675" y="9220867"/>
            <a:ext cx="2569625" cy="0"/>
          </a:xfrm>
          <a:prstGeom prst="line">
            <a:avLst/>
          </a:prstGeom>
          <a:ln cap="flat" w="38100">
            <a:solidFill>
              <a:srgbClr val="1477B3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1028700" y="1386684"/>
            <a:ext cx="552546" cy="579962"/>
          </a:xfrm>
          <a:custGeom>
            <a:avLst/>
            <a:gdLst/>
            <a:ahLst/>
            <a:cxnLst/>
            <a:rect r="r" b="b" t="t" l="l"/>
            <a:pathLst>
              <a:path h="579962" w="552546">
                <a:moveTo>
                  <a:pt x="0" y="0"/>
                </a:moveTo>
                <a:lnTo>
                  <a:pt x="552546" y="0"/>
                </a:lnTo>
                <a:lnTo>
                  <a:pt x="552546" y="579962"/>
                </a:lnTo>
                <a:lnTo>
                  <a:pt x="0" y="5799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058848" y="1373136"/>
            <a:ext cx="6702722" cy="8264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00"/>
              </a:lnSpc>
            </a:pPr>
            <a:r>
              <a:rPr lang="en-US" b="true" sz="6100" i="true">
                <a:solidFill>
                  <a:srgbClr val="FFFFFF"/>
                </a:solidFill>
                <a:latin typeface="Object Sans Bold Italics"/>
                <a:ea typeface="Object Sans Bold Italics"/>
                <a:cs typeface="Object Sans Bold Italics"/>
                <a:sym typeface="Object Sans Bold Italics"/>
              </a:rPr>
              <a:t>METODOLOGIA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5461919" y="1181100"/>
            <a:ext cx="1949781" cy="479321"/>
          </a:xfrm>
          <a:custGeom>
            <a:avLst/>
            <a:gdLst/>
            <a:ahLst/>
            <a:cxnLst/>
            <a:rect r="r" b="b" t="t" l="l"/>
            <a:pathLst>
              <a:path h="479321" w="1949781">
                <a:moveTo>
                  <a:pt x="0" y="0"/>
                </a:moveTo>
                <a:lnTo>
                  <a:pt x="1949781" y="0"/>
                </a:lnTo>
                <a:lnTo>
                  <a:pt x="1949781" y="479321"/>
                </a:lnTo>
                <a:lnTo>
                  <a:pt x="0" y="47932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157639" y="2917323"/>
            <a:ext cx="5369631" cy="6702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19"/>
              </a:lnSpc>
            </a:pPr>
            <a:r>
              <a:rPr lang="en-US" sz="3799" i="true" b="true">
                <a:solidFill>
                  <a:srgbClr val="1CDAFF"/>
                </a:solidFill>
                <a:latin typeface="Object Sans Bold Italics"/>
                <a:ea typeface="Object Sans Bold Italics"/>
                <a:cs typeface="Object Sans Bold Italics"/>
                <a:sym typeface="Object Sans Bold Italics"/>
              </a:rPr>
              <a:t>SCRUM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04946" y="4006666"/>
            <a:ext cx="11366370" cy="1645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8" indent="-269874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Sprints semanales:</a:t>
            </a:r>
            <a:r>
              <a:rPr lang="en-US" sz="249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 planificación, daily corta, review+retro; tablero Jira (épicas→historias→tareas).</a:t>
            </a:r>
          </a:p>
          <a:p>
            <a:pPr algn="l">
              <a:lnSpc>
                <a:spcPts val="3079"/>
              </a:lnSpc>
            </a:pPr>
          </a:p>
          <a:p>
            <a:pPr algn="l">
              <a:lnSpc>
                <a:spcPts val="3079"/>
              </a:lnSpc>
            </a:pP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628673" y="340229"/>
            <a:ext cx="552546" cy="579962"/>
          </a:xfrm>
          <a:custGeom>
            <a:avLst/>
            <a:gdLst/>
            <a:ahLst/>
            <a:cxnLst/>
            <a:rect r="r" b="b" t="t" l="l"/>
            <a:pathLst>
              <a:path h="579962" w="552546">
                <a:moveTo>
                  <a:pt x="0" y="0"/>
                </a:moveTo>
                <a:lnTo>
                  <a:pt x="552546" y="0"/>
                </a:lnTo>
                <a:lnTo>
                  <a:pt x="552546" y="579962"/>
                </a:lnTo>
                <a:lnTo>
                  <a:pt x="0" y="5799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181219" y="618881"/>
            <a:ext cx="1735338" cy="301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63"/>
              </a:lnSpc>
            </a:pPr>
            <a:r>
              <a:rPr lang="en-US" b="true" sz="2163" i="true">
                <a:solidFill>
                  <a:srgbClr val="FFFFFF"/>
                </a:solidFill>
                <a:latin typeface="Object Sans Bold Italics"/>
                <a:ea typeface="Object Sans Bold Italics"/>
                <a:cs typeface="Object Sans Bold Italics"/>
                <a:sym typeface="Object Sans Bold Italics"/>
              </a:rPr>
              <a:t>CARMATCH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57639" y="5898766"/>
            <a:ext cx="5369631" cy="5095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99"/>
              </a:lnSpc>
            </a:pPr>
            <a:r>
              <a:rPr lang="en-US" sz="2999" i="true" b="true">
                <a:solidFill>
                  <a:srgbClr val="1CDAFF"/>
                </a:solidFill>
                <a:latin typeface="Object Sans Bold Italics"/>
                <a:ea typeface="Object Sans Bold Italics"/>
                <a:cs typeface="Object Sans Bold Italics"/>
                <a:sym typeface="Object Sans Bold Italics"/>
              </a:rPr>
              <a:t>Product Backlog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81219" y="6827454"/>
            <a:ext cx="10751979" cy="8610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4244" indent="-267122" lvl="1">
              <a:lnSpc>
                <a:spcPts val="3464"/>
              </a:lnSpc>
              <a:buFont typeface="Arial"/>
              <a:buChar char="•"/>
            </a:pPr>
            <a:r>
              <a:rPr lang="en-US" sz="2474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Artefacto para iterar nuestras tareas, epicas que no son abordables de momento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E0E0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928059"/>
            <a:ext cx="552546" cy="579962"/>
          </a:xfrm>
          <a:custGeom>
            <a:avLst/>
            <a:gdLst/>
            <a:ahLst/>
            <a:cxnLst/>
            <a:rect r="r" b="b" t="t" l="l"/>
            <a:pathLst>
              <a:path h="579962" w="552546">
                <a:moveTo>
                  <a:pt x="0" y="0"/>
                </a:moveTo>
                <a:lnTo>
                  <a:pt x="552546" y="0"/>
                </a:lnTo>
                <a:lnTo>
                  <a:pt x="552546" y="579962"/>
                </a:lnTo>
                <a:lnTo>
                  <a:pt x="0" y="5799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309519" y="1028700"/>
            <a:ext cx="1949781" cy="479321"/>
          </a:xfrm>
          <a:custGeom>
            <a:avLst/>
            <a:gdLst/>
            <a:ahLst/>
            <a:cxnLst/>
            <a:rect r="r" b="b" t="t" l="l"/>
            <a:pathLst>
              <a:path h="479321" w="1949781">
                <a:moveTo>
                  <a:pt x="0" y="0"/>
                </a:moveTo>
                <a:lnTo>
                  <a:pt x="1949781" y="0"/>
                </a:lnTo>
                <a:lnTo>
                  <a:pt x="1949781" y="479321"/>
                </a:lnTo>
                <a:lnTo>
                  <a:pt x="0" y="47932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4321625" y="41227"/>
            <a:ext cx="7727883" cy="12084145"/>
            <a:chOff x="0" y="0"/>
            <a:chExt cx="470593" cy="735870"/>
          </a:xfrm>
        </p:grpSpPr>
        <p:sp>
          <p:nvSpPr>
            <p:cNvPr name="Freeform 5" id="5"/>
            <p:cNvSpPr/>
            <p:nvPr/>
          </p:nvSpPr>
          <p:spPr>
            <a:xfrm flipH="true" flipV="false" rot="0">
              <a:off x="0" y="0"/>
              <a:ext cx="470593" cy="735870"/>
            </a:xfrm>
            <a:custGeom>
              <a:avLst/>
              <a:gdLst/>
              <a:ahLst/>
              <a:cxnLst/>
              <a:rect r="r" b="b" t="t" l="l"/>
              <a:pathLst>
                <a:path h="735870" w="470593">
                  <a:moveTo>
                    <a:pt x="267393" y="0"/>
                  </a:moveTo>
                  <a:lnTo>
                    <a:pt x="0" y="0"/>
                  </a:lnTo>
                  <a:lnTo>
                    <a:pt x="203200" y="735870"/>
                  </a:lnTo>
                  <a:lnTo>
                    <a:pt x="470593" y="735870"/>
                  </a:lnTo>
                  <a:lnTo>
                    <a:pt x="267393" y="0"/>
                  </a:lnTo>
                  <a:close/>
                </a:path>
              </a:pathLst>
            </a:custGeom>
            <a:blipFill>
              <a:blip r:embed="rId6">
                <a:alphaModFix amt="59000"/>
              </a:blip>
              <a:stretch>
                <a:fillRect l="-67351" t="-2719" r="-73734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2553381" y="3182016"/>
            <a:ext cx="12756138" cy="5198126"/>
          </a:xfrm>
          <a:custGeom>
            <a:avLst/>
            <a:gdLst/>
            <a:ahLst/>
            <a:cxnLst/>
            <a:rect r="r" b="b" t="t" l="l"/>
            <a:pathLst>
              <a:path h="5198126" w="12756138">
                <a:moveTo>
                  <a:pt x="0" y="0"/>
                </a:moveTo>
                <a:lnTo>
                  <a:pt x="12756138" y="0"/>
                </a:lnTo>
                <a:lnTo>
                  <a:pt x="12756138" y="5198126"/>
                </a:lnTo>
                <a:lnTo>
                  <a:pt x="0" y="519812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697895" y="1122599"/>
            <a:ext cx="1983133" cy="300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63"/>
              </a:lnSpc>
            </a:pPr>
            <a:r>
              <a:rPr lang="en-US" b="true" sz="2163" i="true">
                <a:solidFill>
                  <a:srgbClr val="FFFFFF"/>
                </a:solidFill>
                <a:latin typeface="Object Sans Bold Italics"/>
                <a:ea typeface="Object Sans Bold Italics"/>
                <a:cs typeface="Object Sans Bold Italics"/>
                <a:sym typeface="Object Sans Bold Italics"/>
              </a:rPr>
              <a:t> LARANA, INC.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581246" y="2059596"/>
            <a:ext cx="3388028" cy="8760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53"/>
              </a:lnSpc>
            </a:pPr>
            <a:r>
              <a:rPr lang="en-US" b="true" sz="6553" i="true">
                <a:solidFill>
                  <a:srgbClr val="FFFFFF"/>
                </a:solidFill>
                <a:latin typeface="Object Sans Bold Italics"/>
                <a:ea typeface="Object Sans Bold Italics"/>
                <a:cs typeface="Object Sans Bold Italics"/>
                <a:sym typeface="Object Sans Bold Italics"/>
              </a:rPr>
              <a:t>GANTT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E0E0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309519" y="1028700"/>
            <a:ext cx="1949781" cy="479321"/>
          </a:xfrm>
          <a:custGeom>
            <a:avLst/>
            <a:gdLst/>
            <a:ahLst/>
            <a:cxnLst/>
            <a:rect r="r" b="b" t="t" l="l"/>
            <a:pathLst>
              <a:path h="479321" w="1949781">
                <a:moveTo>
                  <a:pt x="0" y="0"/>
                </a:moveTo>
                <a:lnTo>
                  <a:pt x="1949781" y="0"/>
                </a:lnTo>
                <a:lnTo>
                  <a:pt x="1949781" y="479321"/>
                </a:lnTo>
                <a:lnTo>
                  <a:pt x="0" y="4793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4321625" y="41227"/>
            <a:ext cx="7727883" cy="12084145"/>
            <a:chOff x="0" y="0"/>
            <a:chExt cx="470593" cy="735870"/>
          </a:xfrm>
        </p:grpSpPr>
        <p:sp>
          <p:nvSpPr>
            <p:cNvPr name="Freeform 4" id="4"/>
            <p:cNvSpPr/>
            <p:nvPr/>
          </p:nvSpPr>
          <p:spPr>
            <a:xfrm flipH="true" flipV="false" rot="0">
              <a:off x="0" y="0"/>
              <a:ext cx="470593" cy="735870"/>
            </a:xfrm>
            <a:custGeom>
              <a:avLst/>
              <a:gdLst/>
              <a:ahLst/>
              <a:cxnLst/>
              <a:rect r="r" b="b" t="t" l="l"/>
              <a:pathLst>
                <a:path h="735870" w="470593">
                  <a:moveTo>
                    <a:pt x="267393" y="0"/>
                  </a:moveTo>
                  <a:lnTo>
                    <a:pt x="0" y="0"/>
                  </a:lnTo>
                  <a:lnTo>
                    <a:pt x="203200" y="735870"/>
                  </a:lnTo>
                  <a:lnTo>
                    <a:pt x="470593" y="735870"/>
                  </a:lnTo>
                  <a:lnTo>
                    <a:pt x="267393" y="0"/>
                  </a:lnTo>
                  <a:close/>
                </a:path>
              </a:pathLst>
            </a:custGeom>
            <a:blipFill>
              <a:blip r:embed="rId4">
                <a:alphaModFix amt="59000"/>
              </a:blip>
              <a:stretch>
                <a:fillRect l="-67351" t="-2719" r="-73734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438292" y="3364300"/>
            <a:ext cx="15411416" cy="4546368"/>
          </a:xfrm>
          <a:custGeom>
            <a:avLst/>
            <a:gdLst/>
            <a:ahLst/>
            <a:cxnLst/>
            <a:rect r="r" b="b" t="t" l="l"/>
            <a:pathLst>
              <a:path h="4546368" w="15411416">
                <a:moveTo>
                  <a:pt x="0" y="0"/>
                </a:moveTo>
                <a:lnTo>
                  <a:pt x="15411416" y="0"/>
                </a:lnTo>
                <a:lnTo>
                  <a:pt x="15411416" y="4546368"/>
                </a:lnTo>
                <a:lnTo>
                  <a:pt x="0" y="454636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581246" y="2059596"/>
            <a:ext cx="3388028" cy="8760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53"/>
              </a:lnSpc>
            </a:pPr>
            <a:r>
              <a:rPr lang="en-US" b="true" sz="6553" i="true">
                <a:solidFill>
                  <a:srgbClr val="FFFFFF"/>
                </a:solidFill>
                <a:latin typeface="Object Sans Bold Italics"/>
                <a:ea typeface="Object Sans Bold Italics"/>
                <a:cs typeface="Object Sans Bold Italics"/>
                <a:sym typeface="Object Sans Bold Italics"/>
              </a:rPr>
              <a:t>GANTT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628673" y="340229"/>
            <a:ext cx="552546" cy="579962"/>
          </a:xfrm>
          <a:custGeom>
            <a:avLst/>
            <a:gdLst/>
            <a:ahLst/>
            <a:cxnLst/>
            <a:rect r="r" b="b" t="t" l="l"/>
            <a:pathLst>
              <a:path h="579962" w="552546">
                <a:moveTo>
                  <a:pt x="0" y="0"/>
                </a:moveTo>
                <a:lnTo>
                  <a:pt x="552546" y="0"/>
                </a:lnTo>
                <a:lnTo>
                  <a:pt x="552546" y="579962"/>
                </a:lnTo>
                <a:lnTo>
                  <a:pt x="0" y="5799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181219" y="618881"/>
            <a:ext cx="1735338" cy="301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63"/>
              </a:lnSpc>
            </a:pPr>
            <a:r>
              <a:rPr lang="en-US" b="true" sz="2163" i="true">
                <a:solidFill>
                  <a:srgbClr val="FFFFFF"/>
                </a:solidFill>
                <a:latin typeface="Object Sans Bold Italics"/>
                <a:ea typeface="Object Sans Bold Italics"/>
                <a:cs typeface="Object Sans Bold Italics"/>
                <a:sym typeface="Object Sans Bold Italics"/>
              </a:rPr>
              <a:t>CARMATCH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E0E0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28673" y="340229"/>
            <a:ext cx="552546" cy="579962"/>
          </a:xfrm>
          <a:custGeom>
            <a:avLst/>
            <a:gdLst/>
            <a:ahLst/>
            <a:cxnLst/>
            <a:rect r="r" b="b" t="t" l="l"/>
            <a:pathLst>
              <a:path h="579962" w="552546">
                <a:moveTo>
                  <a:pt x="0" y="0"/>
                </a:moveTo>
                <a:lnTo>
                  <a:pt x="552546" y="0"/>
                </a:lnTo>
                <a:lnTo>
                  <a:pt x="552546" y="579962"/>
                </a:lnTo>
                <a:lnTo>
                  <a:pt x="0" y="5799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7070397" y="-69586"/>
            <a:ext cx="11203382" cy="10287000"/>
            <a:chOff x="0" y="0"/>
            <a:chExt cx="1106507" cy="10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106507" cy="1016000"/>
            </a:xfrm>
            <a:custGeom>
              <a:avLst/>
              <a:gdLst/>
              <a:ahLst/>
              <a:cxnLst/>
              <a:rect r="r" b="b" t="t" l="l"/>
              <a:pathLst>
                <a:path h="1016000" w="1106507">
                  <a:moveTo>
                    <a:pt x="0" y="0"/>
                  </a:moveTo>
                  <a:lnTo>
                    <a:pt x="1106507" y="0"/>
                  </a:lnTo>
                  <a:lnTo>
                    <a:pt x="1106507" y="1016000"/>
                  </a:lnTo>
                  <a:lnTo>
                    <a:pt x="0" y="1016000"/>
                  </a:lnTo>
                  <a:close/>
                </a:path>
              </a:pathLst>
            </a:custGeom>
            <a:blipFill>
              <a:blip r:embed="rId4"/>
              <a:stretch>
                <a:fillRect l="-30192" t="0" r="-30192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7070397" y="-10801"/>
            <a:ext cx="11231824" cy="10287000"/>
            <a:chOff x="0" y="0"/>
            <a:chExt cx="2958176" cy="270933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958176" cy="2709333"/>
            </a:xfrm>
            <a:custGeom>
              <a:avLst/>
              <a:gdLst/>
              <a:ahLst/>
              <a:cxnLst/>
              <a:rect r="r" b="b" t="t" l="l"/>
              <a:pathLst>
                <a:path h="2709333" w="2958176">
                  <a:moveTo>
                    <a:pt x="0" y="0"/>
                  </a:moveTo>
                  <a:lnTo>
                    <a:pt x="2958176" y="0"/>
                  </a:lnTo>
                  <a:lnTo>
                    <a:pt x="2958176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0E0E0E">
                    <a:alpha val="100000"/>
                  </a:srgbClr>
                </a:gs>
                <a:gs pos="100000">
                  <a:srgbClr val="0E0E0E">
                    <a:alpha val="495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2958176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5309519" y="1028700"/>
            <a:ext cx="1949781" cy="479321"/>
          </a:xfrm>
          <a:custGeom>
            <a:avLst/>
            <a:gdLst/>
            <a:ahLst/>
            <a:cxnLst/>
            <a:rect r="r" b="b" t="t" l="l"/>
            <a:pathLst>
              <a:path h="479321" w="1949781">
                <a:moveTo>
                  <a:pt x="0" y="0"/>
                </a:moveTo>
                <a:lnTo>
                  <a:pt x="1949781" y="0"/>
                </a:lnTo>
                <a:lnTo>
                  <a:pt x="1949781" y="479321"/>
                </a:lnTo>
                <a:lnTo>
                  <a:pt x="0" y="47932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9" id="9"/>
          <p:cNvSpPr/>
          <p:nvPr/>
        </p:nvSpPr>
        <p:spPr>
          <a:xfrm flipV="true">
            <a:off x="14689675" y="9223485"/>
            <a:ext cx="2569625" cy="0"/>
          </a:xfrm>
          <a:prstGeom prst="line">
            <a:avLst/>
          </a:prstGeom>
          <a:ln cap="flat" w="38100">
            <a:solidFill>
              <a:srgbClr val="1477B3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0" id="10"/>
          <p:cNvSpPr/>
          <p:nvPr/>
        </p:nvSpPr>
        <p:spPr>
          <a:xfrm flipH="false" flipV="false" rot="0">
            <a:off x="2326947" y="2738340"/>
            <a:ext cx="13634107" cy="6101263"/>
          </a:xfrm>
          <a:custGeom>
            <a:avLst/>
            <a:gdLst/>
            <a:ahLst/>
            <a:cxnLst/>
            <a:rect r="r" b="b" t="t" l="l"/>
            <a:pathLst>
              <a:path h="6101263" w="13634107">
                <a:moveTo>
                  <a:pt x="0" y="0"/>
                </a:moveTo>
                <a:lnTo>
                  <a:pt x="13634106" y="0"/>
                </a:lnTo>
                <a:lnTo>
                  <a:pt x="13634106" y="6101263"/>
                </a:lnTo>
                <a:lnTo>
                  <a:pt x="0" y="610126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181219" y="618881"/>
            <a:ext cx="1735338" cy="301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63"/>
              </a:lnSpc>
            </a:pPr>
            <a:r>
              <a:rPr lang="en-US" b="true" sz="2163" i="true">
                <a:solidFill>
                  <a:srgbClr val="FFFFFF"/>
                </a:solidFill>
                <a:latin typeface="Object Sans Bold Italics"/>
                <a:ea typeface="Object Sans Bold Italics"/>
                <a:cs typeface="Object Sans Bold Italics"/>
                <a:sym typeface="Object Sans Bold Italics"/>
              </a:rPr>
              <a:t>CARMATCH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04946" y="1501578"/>
            <a:ext cx="13562931" cy="741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33"/>
              </a:lnSpc>
            </a:pPr>
            <a:r>
              <a:rPr lang="en-US" b="true" sz="5433" i="true">
                <a:solidFill>
                  <a:srgbClr val="FFFFFF"/>
                </a:solidFill>
                <a:latin typeface="Object Sans Bold Italics"/>
                <a:ea typeface="Object Sans Bold Italics"/>
                <a:cs typeface="Object Sans Bold Italics"/>
                <a:sym typeface="Object Sans Bold Italics"/>
              </a:rPr>
              <a:t>ARQUITECTURA DE LA SOLUCIÓN 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E0E0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28673" y="340229"/>
            <a:ext cx="552546" cy="579962"/>
          </a:xfrm>
          <a:custGeom>
            <a:avLst/>
            <a:gdLst/>
            <a:ahLst/>
            <a:cxnLst/>
            <a:rect r="r" b="b" t="t" l="l"/>
            <a:pathLst>
              <a:path h="579962" w="552546">
                <a:moveTo>
                  <a:pt x="0" y="0"/>
                </a:moveTo>
                <a:lnTo>
                  <a:pt x="552546" y="0"/>
                </a:lnTo>
                <a:lnTo>
                  <a:pt x="552546" y="579962"/>
                </a:lnTo>
                <a:lnTo>
                  <a:pt x="0" y="5799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914375" y="755248"/>
            <a:ext cx="1949781" cy="479321"/>
          </a:xfrm>
          <a:custGeom>
            <a:avLst/>
            <a:gdLst/>
            <a:ahLst/>
            <a:cxnLst/>
            <a:rect r="r" b="b" t="t" l="l"/>
            <a:pathLst>
              <a:path h="479321" w="1949781">
                <a:moveTo>
                  <a:pt x="0" y="0"/>
                </a:moveTo>
                <a:lnTo>
                  <a:pt x="1949781" y="0"/>
                </a:lnTo>
                <a:lnTo>
                  <a:pt x="1949781" y="479321"/>
                </a:lnTo>
                <a:lnTo>
                  <a:pt x="0" y="47932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 flipV="true">
            <a:off x="14689675" y="9223485"/>
            <a:ext cx="2569625" cy="0"/>
          </a:xfrm>
          <a:prstGeom prst="line">
            <a:avLst/>
          </a:prstGeom>
          <a:ln cap="flat" w="38100">
            <a:solidFill>
              <a:srgbClr val="1477B3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3612641" y="421103"/>
            <a:ext cx="11397767" cy="9730844"/>
          </a:xfrm>
          <a:custGeom>
            <a:avLst/>
            <a:gdLst/>
            <a:ahLst/>
            <a:cxnLst/>
            <a:rect r="r" b="b" t="t" l="l"/>
            <a:pathLst>
              <a:path h="9730844" w="11397767">
                <a:moveTo>
                  <a:pt x="0" y="0"/>
                </a:moveTo>
                <a:lnTo>
                  <a:pt x="11397768" y="0"/>
                </a:lnTo>
                <a:lnTo>
                  <a:pt x="11397768" y="9730843"/>
                </a:lnTo>
                <a:lnTo>
                  <a:pt x="0" y="973084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-1972425" y="8755854"/>
            <a:ext cx="11283950" cy="1249135"/>
            <a:chOff x="0" y="0"/>
            <a:chExt cx="2971904" cy="3289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971904" cy="328990"/>
            </a:xfrm>
            <a:custGeom>
              <a:avLst/>
              <a:gdLst/>
              <a:ahLst/>
              <a:cxnLst/>
              <a:rect r="r" b="b" t="t" l="l"/>
              <a:pathLst>
                <a:path h="328990" w="2971904">
                  <a:moveTo>
                    <a:pt x="2768704" y="0"/>
                  </a:moveTo>
                  <a:cubicBezTo>
                    <a:pt x="2880929" y="0"/>
                    <a:pt x="2971904" y="73647"/>
                    <a:pt x="2971904" y="164495"/>
                  </a:cubicBezTo>
                  <a:cubicBezTo>
                    <a:pt x="2971904" y="255343"/>
                    <a:pt x="2880929" y="328990"/>
                    <a:pt x="2768704" y="328990"/>
                  </a:cubicBezTo>
                  <a:lnTo>
                    <a:pt x="203200" y="328990"/>
                  </a:lnTo>
                  <a:cubicBezTo>
                    <a:pt x="90976" y="328990"/>
                    <a:pt x="0" y="255343"/>
                    <a:pt x="0" y="164495"/>
                  </a:cubicBezTo>
                  <a:cubicBezTo>
                    <a:pt x="0" y="73647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2971904" cy="3670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8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181219" y="618881"/>
            <a:ext cx="1735338" cy="301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63"/>
              </a:lnSpc>
            </a:pPr>
            <a:r>
              <a:rPr lang="en-US" b="true" sz="2163" i="true">
                <a:solidFill>
                  <a:srgbClr val="FFFFFF"/>
                </a:solidFill>
                <a:latin typeface="Object Sans Bold Italics"/>
                <a:ea typeface="Object Sans Bold Italics"/>
                <a:cs typeface="Object Sans Bold Italics"/>
                <a:sym typeface="Object Sans Bold Italics"/>
              </a:rPr>
              <a:t>CARMATCH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40323" y="9128652"/>
            <a:ext cx="10447280" cy="5702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84"/>
              </a:lnSpc>
            </a:pPr>
            <a:r>
              <a:rPr lang="en-US" b="true" sz="4184" i="true">
                <a:solidFill>
                  <a:srgbClr val="FFFFFF"/>
                </a:solidFill>
                <a:latin typeface="Object Sans Bold Italics"/>
                <a:ea typeface="Object Sans Bold Italics"/>
                <a:cs typeface="Object Sans Bold Italics"/>
                <a:sym typeface="Object Sans Bold Italics"/>
              </a:rPr>
              <a:t>MODELO ENTIDAD RELACION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DAG2FVucn5c</dc:identifier>
  <dcterms:modified xsi:type="dcterms:W3CDTF">2011-08-01T06:04:30Z</dcterms:modified>
  <cp:revision>1</cp:revision>
  <dc:title>CARMATCH-2</dc:title>
</cp:coreProperties>
</file>

<file path=docProps/thumbnail.jpeg>
</file>